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6" r:id="rId2"/>
    <p:sldId id="294" r:id="rId3"/>
    <p:sldId id="343" r:id="rId4"/>
    <p:sldId id="344" r:id="rId5"/>
    <p:sldId id="345" r:id="rId6"/>
    <p:sldId id="346" r:id="rId7"/>
    <p:sldId id="299" r:id="rId8"/>
    <p:sldId id="342" r:id="rId9"/>
    <p:sldId id="335" r:id="rId10"/>
    <p:sldId id="291" r:id="rId11"/>
    <p:sldId id="341" r:id="rId12"/>
  </p:sldIdLst>
  <p:sldSz cx="9144000" cy="6858000" type="screen4x3"/>
  <p:notesSz cx="6811963" cy="9942513"/>
  <p:defaultTextStyle>
    <a:defPPr>
      <a:defRPr lang="en-US"/>
    </a:defPPr>
    <a:lvl1pPr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1pPr>
    <a:lvl2pPr marL="4572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2pPr>
    <a:lvl3pPr marL="9144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3pPr>
    <a:lvl4pPr marL="13716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4pPr>
    <a:lvl5pPr marL="18288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5pPr>
    <a:lvl6pPr marL="22860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6pPr>
    <a:lvl7pPr marL="27432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7pPr>
    <a:lvl8pPr marL="32004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8pPr>
    <a:lvl9pPr marL="36576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SH3-NB-MASTR" initials="MASTR" lastIdx="5" clrIdx="0"/>
  <p:cmAuthor id="1" name="Andreas von Felten" initials="AvF" lastIdx="16" clrIdx="1"/>
  <p:cmAuthor id="2" name="Brändli Martin" initials="bra"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D8C1"/>
    <a:srgbClr val="05E6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82" autoAdjust="0"/>
    <p:restoredTop sz="60000" autoAdjust="0"/>
  </p:normalViewPr>
  <p:slideViewPr>
    <p:cSldViewPr snapToGrid="0">
      <p:cViewPr varScale="1">
        <p:scale>
          <a:sx n="57" d="100"/>
          <a:sy n="57" d="100"/>
        </p:scale>
        <p:origin x="3216" y="472"/>
      </p:cViewPr>
      <p:guideLst>
        <p:guide orient="horz" pos="2160"/>
        <p:guide pos="2880"/>
      </p:guideLst>
    </p:cSldViewPr>
  </p:slideViewPr>
  <p:outlineViewPr>
    <p:cViewPr>
      <p:scale>
        <a:sx n="33" d="100"/>
        <a:sy n="33" d="100"/>
      </p:scale>
      <p:origin x="0" y="-834"/>
    </p:cViewPr>
  </p:outlineViewPr>
  <p:notesTextViewPr>
    <p:cViewPr>
      <p:scale>
        <a:sx n="1" d="1"/>
        <a:sy n="1" d="1"/>
      </p:scale>
      <p:origin x="0" y="0"/>
    </p:cViewPr>
  </p:notesTextViewPr>
  <p:notesViewPr>
    <p:cSldViewPr snapToGrid="0">
      <p:cViewPr varScale="1">
        <p:scale>
          <a:sx n="78" d="100"/>
          <a:sy n="78" d="100"/>
        </p:scale>
        <p:origin x="3978" y="102"/>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1"/>
            <a:ext cx="2952327" cy="498395"/>
          </a:xfrm>
          <a:prstGeom prst="rect">
            <a:avLst/>
          </a:prstGeom>
        </p:spPr>
        <p:txBody>
          <a:bodyPr vert="horz" lIns="91374" tIns="45686" rIns="91374" bIns="45686" rtlCol="0"/>
          <a:lstStyle>
            <a:lvl1pPr algn="l">
              <a:defRPr sz="1200"/>
            </a:lvl1pPr>
          </a:lstStyle>
          <a:p>
            <a:pPr>
              <a:defRPr/>
            </a:pPr>
            <a:endParaRPr lang="de-CH" dirty="0"/>
          </a:p>
        </p:txBody>
      </p:sp>
      <p:sp>
        <p:nvSpPr>
          <p:cNvPr id="3" name="Datumsplatzhalter 2"/>
          <p:cNvSpPr>
            <a:spLocks noGrp="1"/>
          </p:cNvSpPr>
          <p:nvPr>
            <p:ph type="dt" sz="quarter" idx="1"/>
          </p:nvPr>
        </p:nvSpPr>
        <p:spPr>
          <a:xfrm>
            <a:off x="3858048" y="1"/>
            <a:ext cx="2952327" cy="498395"/>
          </a:xfrm>
          <a:prstGeom prst="rect">
            <a:avLst/>
          </a:prstGeom>
        </p:spPr>
        <p:txBody>
          <a:bodyPr vert="horz" lIns="91374" tIns="45686" rIns="91374" bIns="45686" rtlCol="0"/>
          <a:lstStyle>
            <a:lvl1pPr algn="r">
              <a:defRPr sz="1200"/>
            </a:lvl1pPr>
          </a:lstStyle>
          <a:p>
            <a:pPr>
              <a:defRPr/>
            </a:pPr>
            <a:r>
              <a:rPr lang="de-DE" dirty="0"/>
              <a:t>August 2023</a:t>
            </a:r>
            <a:endParaRPr lang="de-CH" dirty="0"/>
          </a:p>
        </p:txBody>
      </p:sp>
      <p:sp>
        <p:nvSpPr>
          <p:cNvPr id="4" name="Fußzeilenplatzhalter 3"/>
          <p:cNvSpPr>
            <a:spLocks noGrp="1"/>
          </p:cNvSpPr>
          <p:nvPr>
            <p:ph type="ftr" sz="quarter" idx="2"/>
          </p:nvPr>
        </p:nvSpPr>
        <p:spPr>
          <a:xfrm>
            <a:off x="3" y="9442532"/>
            <a:ext cx="2952327" cy="498395"/>
          </a:xfrm>
          <a:prstGeom prst="rect">
            <a:avLst/>
          </a:prstGeom>
        </p:spPr>
        <p:txBody>
          <a:bodyPr vert="horz" lIns="91374" tIns="45686" rIns="91374" bIns="45686" rtlCol="0" anchor="b"/>
          <a:lstStyle>
            <a:lvl1pPr algn="l">
              <a:defRPr sz="1200"/>
            </a:lvl1pPr>
          </a:lstStyle>
          <a:p>
            <a:pPr>
              <a:defRPr/>
            </a:pPr>
            <a:endParaRPr lang="de-CH" dirty="0"/>
          </a:p>
        </p:txBody>
      </p:sp>
      <p:sp>
        <p:nvSpPr>
          <p:cNvPr id="5" name="Foliennummernplatzhalter 4"/>
          <p:cNvSpPr>
            <a:spLocks noGrp="1"/>
          </p:cNvSpPr>
          <p:nvPr>
            <p:ph type="sldNum" sz="quarter" idx="3"/>
          </p:nvPr>
        </p:nvSpPr>
        <p:spPr>
          <a:xfrm>
            <a:off x="3858048" y="9442532"/>
            <a:ext cx="2952327" cy="498395"/>
          </a:xfrm>
          <a:prstGeom prst="rect">
            <a:avLst/>
          </a:prstGeom>
        </p:spPr>
        <p:txBody>
          <a:bodyPr vert="horz" lIns="91374" tIns="45686" rIns="91374" bIns="45686" rtlCol="0" anchor="b"/>
          <a:lstStyle>
            <a:lvl1pPr algn="r">
              <a:defRPr sz="1200"/>
            </a:lvl1pPr>
          </a:lstStyle>
          <a:p>
            <a:pPr>
              <a:defRPr/>
            </a:pPr>
            <a:fld id="{CF942909-D66D-43BF-96F1-9EC3C08954E9}" type="slidenum">
              <a:rPr lang="de-CH"/>
              <a:pPr>
                <a:defRPr/>
              </a:pPr>
              <a:t>‹Nr.›</a:t>
            </a:fld>
            <a:endParaRPr lang="de-CH" dirty="0"/>
          </a:p>
        </p:txBody>
      </p:sp>
    </p:spTree>
    <p:extLst>
      <p:ext uri="{BB962C8B-B14F-4D97-AF65-F5344CB8AC3E}">
        <p14:creationId xmlns:p14="http://schemas.microsoft.com/office/powerpoint/2010/main" val="3168186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1"/>
            <a:ext cx="2952327" cy="498395"/>
          </a:xfrm>
          <a:prstGeom prst="rect">
            <a:avLst/>
          </a:prstGeom>
        </p:spPr>
        <p:txBody>
          <a:bodyPr vert="horz" lIns="91374" tIns="45686" rIns="91374" bIns="45686" rtlCol="0"/>
          <a:lstStyle>
            <a:lvl1pPr algn="l">
              <a:defRPr sz="1200"/>
            </a:lvl1pPr>
          </a:lstStyle>
          <a:p>
            <a:pPr>
              <a:defRPr/>
            </a:pPr>
            <a:endParaRPr lang="de-CH" dirty="0"/>
          </a:p>
        </p:txBody>
      </p:sp>
      <p:sp>
        <p:nvSpPr>
          <p:cNvPr id="3" name="Datumsplatzhalter 2"/>
          <p:cNvSpPr>
            <a:spLocks noGrp="1"/>
          </p:cNvSpPr>
          <p:nvPr>
            <p:ph type="dt" idx="1"/>
          </p:nvPr>
        </p:nvSpPr>
        <p:spPr>
          <a:xfrm>
            <a:off x="3858048" y="1"/>
            <a:ext cx="2952327" cy="498395"/>
          </a:xfrm>
          <a:prstGeom prst="rect">
            <a:avLst/>
          </a:prstGeom>
        </p:spPr>
        <p:txBody>
          <a:bodyPr vert="horz" lIns="91374" tIns="45686" rIns="91374" bIns="45686" rtlCol="0"/>
          <a:lstStyle>
            <a:lvl1pPr algn="r">
              <a:defRPr sz="1200"/>
            </a:lvl1pPr>
          </a:lstStyle>
          <a:p>
            <a:pPr>
              <a:defRPr/>
            </a:pPr>
            <a:r>
              <a:rPr lang="de-DE" dirty="0"/>
              <a:t>August 2023</a:t>
            </a:r>
            <a:endParaRPr lang="de-CH" dirty="0"/>
          </a:p>
        </p:txBody>
      </p:sp>
      <p:sp>
        <p:nvSpPr>
          <p:cNvPr id="4" name="Folienbildplatzhalter 3"/>
          <p:cNvSpPr>
            <a:spLocks noGrp="1" noRot="1" noChangeAspect="1"/>
          </p:cNvSpPr>
          <p:nvPr>
            <p:ph type="sldImg" idx="2"/>
          </p:nvPr>
        </p:nvSpPr>
        <p:spPr>
          <a:xfrm>
            <a:off x="919163" y="744538"/>
            <a:ext cx="4973637" cy="3730625"/>
          </a:xfrm>
          <a:prstGeom prst="rect">
            <a:avLst/>
          </a:prstGeom>
          <a:noFill/>
          <a:ln w="12700">
            <a:solidFill>
              <a:prstClr val="black"/>
            </a:solidFill>
          </a:ln>
        </p:spPr>
        <p:txBody>
          <a:bodyPr vert="horz" lIns="91374" tIns="45686" rIns="91374" bIns="45686" rtlCol="0" anchor="ctr"/>
          <a:lstStyle/>
          <a:p>
            <a:pPr lvl="0"/>
            <a:endParaRPr lang="de-CH" noProof="0" dirty="0"/>
          </a:p>
        </p:txBody>
      </p:sp>
      <p:sp>
        <p:nvSpPr>
          <p:cNvPr id="5" name="Notizenplatzhalter 4"/>
          <p:cNvSpPr>
            <a:spLocks noGrp="1"/>
          </p:cNvSpPr>
          <p:nvPr>
            <p:ph type="body" sz="quarter" idx="3"/>
          </p:nvPr>
        </p:nvSpPr>
        <p:spPr>
          <a:xfrm>
            <a:off x="681678" y="4723651"/>
            <a:ext cx="5448616" cy="4474448"/>
          </a:xfrm>
          <a:prstGeom prst="rect">
            <a:avLst/>
          </a:prstGeom>
        </p:spPr>
        <p:txBody>
          <a:bodyPr vert="horz" lIns="215939" tIns="45686" rIns="91374" bIns="45686" rtlCol="0"/>
          <a:lstStyle/>
          <a:p>
            <a:pPr lvl="0"/>
            <a:r>
              <a:rPr lang="de-DE" noProof="0" dirty="0"/>
              <a:t>Textmasterformat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de-CH" noProof="0" dirty="0"/>
          </a:p>
        </p:txBody>
      </p:sp>
      <p:sp>
        <p:nvSpPr>
          <p:cNvPr id="6" name="Fußzeilenplatzhalter 5"/>
          <p:cNvSpPr>
            <a:spLocks noGrp="1"/>
          </p:cNvSpPr>
          <p:nvPr>
            <p:ph type="ftr" sz="quarter" idx="4"/>
          </p:nvPr>
        </p:nvSpPr>
        <p:spPr>
          <a:xfrm>
            <a:off x="3" y="9442532"/>
            <a:ext cx="2952327" cy="498395"/>
          </a:xfrm>
          <a:prstGeom prst="rect">
            <a:avLst/>
          </a:prstGeom>
        </p:spPr>
        <p:txBody>
          <a:bodyPr vert="horz" lIns="91374" tIns="45686" rIns="91374" bIns="45686" rtlCol="0" anchor="b"/>
          <a:lstStyle>
            <a:lvl1pPr algn="l">
              <a:defRPr sz="1200"/>
            </a:lvl1pPr>
          </a:lstStyle>
          <a:p>
            <a:pPr>
              <a:defRPr/>
            </a:pPr>
            <a:endParaRPr lang="de-CH" dirty="0"/>
          </a:p>
        </p:txBody>
      </p:sp>
      <p:sp>
        <p:nvSpPr>
          <p:cNvPr id="7" name="Foliennummernplatzhalter 6"/>
          <p:cNvSpPr>
            <a:spLocks noGrp="1"/>
          </p:cNvSpPr>
          <p:nvPr>
            <p:ph type="sldNum" sz="quarter" idx="5"/>
          </p:nvPr>
        </p:nvSpPr>
        <p:spPr>
          <a:xfrm>
            <a:off x="3858048" y="9442532"/>
            <a:ext cx="2952327" cy="498395"/>
          </a:xfrm>
          <a:prstGeom prst="rect">
            <a:avLst/>
          </a:prstGeom>
        </p:spPr>
        <p:txBody>
          <a:bodyPr vert="horz" lIns="91374" tIns="45686" rIns="91374" bIns="45686" rtlCol="0" anchor="b"/>
          <a:lstStyle>
            <a:lvl1pPr algn="r">
              <a:defRPr sz="1200"/>
            </a:lvl1pPr>
          </a:lstStyle>
          <a:p>
            <a:pPr>
              <a:defRPr/>
            </a:pPr>
            <a:fld id="{5FB022F9-9BF5-4E5C-95D8-5D0970892072}" type="slidenum">
              <a:rPr lang="de-CH"/>
              <a:pPr>
                <a:defRPr/>
              </a:pPr>
              <a:t>‹Nr.›</a:t>
            </a:fld>
            <a:endParaRPr lang="de-CH" dirty="0"/>
          </a:p>
        </p:txBody>
      </p:sp>
    </p:spTree>
    <p:extLst>
      <p:ext uri="{BB962C8B-B14F-4D97-AF65-F5344CB8AC3E}">
        <p14:creationId xmlns:p14="http://schemas.microsoft.com/office/powerpoint/2010/main" val="304302318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15939" numCol="1" anchor="t" anchorCtr="0" compatLnSpc="1">
            <a:prstTxWarp prst="textNoShape">
              <a:avLst/>
            </a:prstTxWarp>
          </a:bodyPr>
          <a:lstStyle/>
          <a:p>
            <a:r>
              <a:rPr lang="de-CH" altLang="de-DE" dirty="0"/>
              <a:t>Begrüssung</a:t>
            </a:r>
          </a:p>
          <a:p>
            <a:endParaRPr lang="de-CH" alt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a:t>Am</a:t>
            </a:r>
            <a:r>
              <a:rPr lang="de-DE" altLang="de-DE" baseline="0" dirty="0"/>
              <a:t> Elternabend der sechsten Klasse wird der Übertritt nochmal thematisiert und auf die verschiedenen Instrumente und Verfahren eingegangen. Als Fazit kann aber auch schon jetzt gelten:</a:t>
            </a:r>
            <a:endParaRPr lang="de-CH" altLang="de-DE" dirty="0"/>
          </a:p>
          <a:p>
            <a:pPr marL="171403" indent="-171403">
              <a:buFont typeface="Symbol" panose="05050102010706020507" pitchFamily="18" charset="2"/>
              <a:buChar char="-"/>
            </a:pPr>
            <a:r>
              <a:rPr lang="de-CH" altLang="de-DE" dirty="0"/>
              <a:t>Das frühere Prüfungsverfahren </a:t>
            </a:r>
            <a:r>
              <a:rPr lang="de-CH" altLang="de-DE" dirty="0" err="1"/>
              <a:t>wude</a:t>
            </a:r>
            <a:r>
              <a:rPr lang="de-CH" altLang="de-DE" dirty="0"/>
              <a:t> zugunsten eines Empfehlungsverfahrens angepasst. Die Fachperson für die individuelle Empfehlung der Schülerinnen und Schüler ist die Lehrperson mit Klassenleitungsfunktion. </a:t>
            </a:r>
          </a:p>
          <a:p>
            <a:pPr marL="171403" indent="-171403">
              <a:buFont typeface="Symbol" panose="05050102010706020507" pitchFamily="18" charset="2"/>
              <a:buChar char="-"/>
            </a:pPr>
            <a:r>
              <a:rPr lang="de-CH" altLang="de-DE" dirty="0"/>
              <a:t>Die Beurteilung folgt ganzheitlichen Kriterien und</a:t>
            </a:r>
          </a:p>
          <a:p>
            <a:pPr marL="171403" indent="-171403">
              <a:buFont typeface="Symbol" panose="05050102010706020507" pitchFamily="18" charset="2"/>
              <a:buChar char="-"/>
            </a:pPr>
            <a:r>
              <a:rPr lang="de-CH" altLang="de-DE" dirty="0"/>
              <a:t>die Erziehungsberechtigten sind in den Prozess eingebunden.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Haben</a:t>
            </a:r>
            <a:r>
              <a:rPr lang="de-CH" altLang="de-DE" baseline="0" dirty="0"/>
              <a:t> Sie </a:t>
            </a:r>
            <a:r>
              <a:rPr lang="de-CH" altLang="de-DE" dirty="0"/>
              <a:t>Fragen?</a:t>
            </a:r>
          </a:p>
        </p:txBody>
      </p:sp>
    </p:spTree>
    <p:extLst>
      <p:ext uri="{BB962C8B-B14F-4D97-AF65-F5344CB8AC3E}">
        <p14:creationId xmlns:p14="http://schemas.microsoft.com/office/powerpoint/2010/main" val="1618311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Symbol" pitchFamily="18" charset="2"/>
              <a:buNone/>
            </a:pPr>
            <a:r>
              <a:rPr lang="de-CH" altLang="de-DE" dirty="0"/>
              <a:t>Sie sehen die Themen dieser Präsentation. Wir geben Ihnen gerne</a:t>
            </a:r>
            <a:r>
              <a:rPr lang="de-CH" altLang="de-DE" baseline="0" dirty="0"/>
              <a:t> </a:t>
            </a:r>
            <a:r>
              <a:rPr lang="de-CH" altLang="de-DE" dirty="0"/>
              <a:t>Informationen zu den grundlegenden Aspekten des Übertritts der Schülerinnen und Schüler in der sechsten Klasse</a:t>
            </a:r>
            <a:r>
              <a:rPr lang="de-CH" altLang="de-DE" baseline="0" dirty="0"/>
              <a:t>. </a:t>
            </a:r>
          </a:p>
          <a:p>
            <a:pPr>
              <a:buFont typeface="Symbol" pitchFamily="18" charset="2"/>
              <a:buNone/>
            </a:pPr>
            <a:r>
              <a:rPr lang="de-CH" altLang="de-DE" baseline="0" dirty="0"/>
              <a:t>Es geht in dieser Präsentation um die grundlegenden Informationen. Am Elternabend der sechsten Klasse wird darauf noch vertiefter eingegangen.</a:t>
            </a:r>
            <a:endParaRPr lang="de-CH" alt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Grundsätzlich ist der</a:t>
            </a:r>
            <a:r>
              <a:rPr lang="de-CH" altLang="de-DE" baseline="0" dirty="0"/>
              <a:t> Übertritt in Solothurn ein Empfehlungsverfahren. Das heisst, dass die Klassenlehrperson für die Empfehlung in ein bestimmtes Anforderungsniveau zuständig ist. Die Lehrperson empfiehlt anhand der Leistungsbelege der Schülerinnen und Schüler und der Passung zu einem Anforderungsniveau den Schüler oder die Schülerin für die Sek B, E oder P.</a:t>
            </a:r>
          </a:p>
          <a:p>
            <a:r>
              <a:rPr lang="de-DE" altLang="de-DE" baseline="0" dirty="0"/>
              <a:t>Die Empfehlung ist vorausblickend. Das meint, dass anhand der momentanen Leistungen und den erbrachten Leistungen in der sechsten Klasse auf die zukünftige Entwicklung und Zuteilung geschlossen wird.</a:t>
            </a:r>
            <a:endParaRPr lang="de-CH" altLang="de-DE" dirty="0"/>
          </a:p>
        </p:txBody>
      </p:sp>
    </p:spTree>
    <p:extLst>
      <p:ext uri="{BB962C8B-B14F-4D97-AF65-F5344CB8AC3E}">
        <p14:creationId xmlns:p14="http://schemas.microsoft.com/office/powerpoint/2010/main" val="4062203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Auf dieser</a:t>
            </a:r>
            <a:r>
              <a:rPr lang="de-DE" baseline="0" dirty="0"/>
              <a:t> Folie sehen Sie den kompletten Ablauf des Übertritts schematisch dargestellt. </a:t>
            </a:r>
          </a:p>
          <a:p>
            <a:r>
              <a:rPr lang="de-DE" baseline="0" dirty="0"/>
              <a:t>Auf den nächsten beiden Folien wird der Ablauf grösser abgebildet.</a:t>
            </a:r>
            <a:endParaRPr lang="de-CH" dirty="0"/>
          </a:p>
        </p:txBody>
      </p:sp>
    </p:spTree>
    <p:extLst>
      <p:ext uri="{BB962C8B-B14F-4D97-AF65-F5344CB8AC3E}">
        <p14:creationId xmlns:p14="http://schemas.microsoft.com/office/powerpoint/2010/main" val="1638070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Sie sehen hier den Ablauf des Übertrittsverfahrens: </a:t>
            </a:r>
          </a:p>
          <a:p>
            <a:pPr marL="171403" indent="-171403">
              <a:buFont typeface="Symbol" panose="05050102010706020507" pitchFamily="18" charset="2"/>
              <a:buChar char="-"/>
            </a:pPr>
            <a:r>
              <a:rPr lang="de-CH" altLang="de-DE" dirty="0"/>
              <a:t>Es gibt zwei Stränge: Links sind die Abläufe für Lehrpersonen und Schulleitungen dargestellt, rechts die Abläufe für die Schülerinnen und Schüler und die Erziehungsberechtigten. </a:t>
            </a:r>
            <a:r>
              <a:rPr lang="de-CH" altLang="de-DE" baseline="0" dirty="0"/>
              <a:t>Wir können</a:t>
            </a:r>
            <a:r>
              <a:rPr lang="de-CH" altLang="de-DE" dirty="0"/>
              <a:t> </a:t>
            </a:r>
            <a:r>
              <a:rPr lang="de-CH" altLang="de-DE" baseline="0" dirty="0"/>
              <a:t>uns im Moment auf den Strang rechts konzentrieren.</a:t>
            </a:r>
            <a:endParaRPr lang="de-CH" altLang="de-DE" dirty="0"/>
          </a:p>
          <a:p>
            <a:pPr marL="171403" indent="-171403">
              <a:buFont typeface="Symbol" panose="05050102010706020507" pitchFamily="18" charset="2"/>
              <a:buChar char="-"/>
            </a:pPr>
            <a:r>
              <a:rPr lang="de-CH" altLang="de-DE" dirty="0"/>
              <a:t>Am Standortgespräch in der fünften Klasse werden für den Übertritt keine</a:t>
            </a:r>
            <a:r>
              <a:rPr lang="de-CH" altLang="de-DE" baseline="0" dirty="0"/>
              <a:t> Entscheidungen getroffen</a:t>
            </a:r>
            <a:r>
              <a:rPr lang="de-CH" altLang="de-DE" dirty="0"/>
              <a:t>, es können aber bilateral bereits Abmachungen im Hinblick auf das sechste Schuljahr ins Auge gefasst werden.</a:t>
            </a:r>
          </a:p>
          <a:p>
            <a:pPr marL="171403" indent="-171403">
              <a:buFont typeface="Symbol" panose="05050102010706020507" pitchFamily="18" charset="2"/>
              <a:buChar char="-"/>
            </a:pPr>
            <a:r>
              <a:rPr lang="de-CH" altLang="de-DE" dirty="0"/>
              <a:t>In der sechsten Klasse folgt das zweite Standortgespräch, wo bereits Tendenzen sichtbar werden sollen und das laufende Schuljahr im Hinblick auf den Übertritt «feinjustiert» werden kann. Der Zeitpunkt ist so gelegt, dass auch die Ergebnisse des Checks P5 miteinander besprochen werden können. Der Check selbst ist nicht selektionsrelevant.</a:t>
            </a:r>
          </a:p>
          <a:p>
            <a:pPr marL="171403" indent="-171403">
              <a:buFont typeface="Symbol" panose="05050102010706020507" pitchFamily="18" charset="2"/>
              <a:buChar char="-"/>
            </a:pPr>
            <a:r>
              <a:rPr lang="de-CH" altLang="de-DE" dirty="0"/>
              <a:t>Das eigentliche Übertrittsgespräch folgt dann im März. Es sollte im Normalfall kürzer sein als das Standortgespräch, da Tendenzen bis dahin besprochen worden sind und der Übertritt bereits thematisiert worden ist.</a:t>
            </a:r>
          </a:p>
          <a:p>
            <a:pPr marL="171403" indent="-171403">
              <a:buFont typeface="Symbol" panose="05050102010706020507" pitchFamily="18" charset="2"/>
              <a:buChar char="-"/>
            </a:pPr>
            <a:r>
              <a:rPr lang="de-CH" altLang="de-DE" dirty="0"/>
              <a:t>Auf die Empfehlungsgrundlagen werden wir separat zu sprechen kommen.</a:t>
            </a:r>
          </a:p>
        </p:txBody>
      </p:sp>
    </p:spTree>
    <p:extLst>
      <p:ext uri="{BB962C8B-B14F-4D97-AF65-F5344CB8AC3E}">
        <p14:creationId xmlns:p14="http://schemas.microsoft.com/office/powerpoint/2010/main" val="2427098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Hier sehen Sie die Fortsetzung.</a:t>
            </a:r>
            <a:r>
              <a:rPr lang="de-CH" altLang="de-DE" baseline="0" dirty="0"/>
              <a:t> Auch hier können Sie sich auf die rechte Seite konzentrieren.</a:t>
            </a:r>
            <a:endParaRPr lang="de-CH" altLang="de-DE" dirty="0"/>
          </a:p>
          <a:p>
            <a:pPr marL="171403" indent="-171403">
              <a:buFont typeface="Symbol" panose="05050102010706020507" pitchFamily="18" charset="2"/>
              <a:buChar char="-"/>
            </a:pPr>
            <a:r>
              <a:rPr lang="de-CH" altLang="de-DE" dirty="0"/>
              <a:t>Bei einer gemeinsamen Einschätzung und Entscheidung wird der Übertritt zuhanden der Schulleitungskonferenz beantragt. Mitgeteilt und verfügt wird der Übertritt durch die Schulleitungskonferenz bis Mitte Mai. </a:t>
            </a:r>
          </a:p>
          <a:p>
            <a:pPr marL="171403" marR="0" lvl="0" indent="-171403" algn="l" defTabSz="914400" rtl="0" eaLnBrk="0" fontAlgn="base" latinLnBrk="0" hangingPunct="0">
              <a:lnSpc>
                <a:spcPct val="100000"/>
              </a:lnSpc>
              <a:spcBef>
                <a:spcPct val="30000"/>
              </a:spcBef>
              <a:spcAft>
                <a:spcPct val="0"/>
              </a:spcAft>
              <a:buClrTx/>
              <a:buSzTx/>
              <a:buFont typeface="Symbol" panose="05050102010706020507" pitchFamily="18" charset="2"/>
              <a:buChar char="-"/>
              <a:tabLst/>
              <a:defRPr/>
            </a:pPr>
            <a:r>
              <a:rPr lang="de-CH" altLang="de-DE" dirty="0"/>
              <a:t>Eine Beschwerdemöglichkeit beim Departement für Bildung und Kultur besteht bis 10 Tage nach Erhalt der Verfügung. </a:t>
            </a:r>
          </a:p>
          <a:p>
            <a:pPr marL="171403" indent="-171403">
              <a:buFont typeface="Symbol" panose="05050102010706020507" pitchFamily="18" charset="2"/>
              <a:buChar char="-"/>
            </a:pPr>
            <a:r>
              <a:rPr lang="de-CH" altLang="de-DE" dirty="0"/>
              <a:t>Wenn keine Einigung möglich ist, kann eine Kontrollprüfung in Anspruch genommen werden. </a:t>
            </a:r>
          </a:p>
          <a:p>
            <a:pPr marL="171403" indent="-171403">
              <a:buFont typeface="Symbol" panose="05050102010706020507" pitchFamily="18" charset="2"/>
              <a:buChar char="-"/>
            </a:pPr>
            <a:r>
              <a:rPr lang="de-CH" altLang="de-DE" dirty="0"/>
              <a:t>(Nachdem die Schülerinnen und Schüler übergetreten sind, wird in einem Erfahrungsaustausch der Übertritt gemeinsam mit den Lehrpersonen der Sekundar- und Primarstufe nachbesprochen. Das Ziel soll dabei ein Vernetzung und ein Austausch über die Stufen hinweg sein und somit eine noch bessere Gestaltung des Übertritts sein. Auch soll dadurch die Beurteilungskompetenz der Lehrpersonen zusätzliche Stärkung erhalten.)</a:t>
            </a:r>
          </a:p>
        </p:txBody>
      </p:sp>
    </p:spTree>
    <p:extLst>
      <p:ext uri="{BB962C8B-B14F-4D97-AF65-F5344CB8AC3E}">
        <p14:creationId xmlns:p14="http://schemas.microsoft.com/office/powerpoint/2010/main" val="1528907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Den drei Grundlagen sind verschiedene Funktionen zugeordnet:</a:t>
            </a:r>
          </a:p>
          <a:p>
            <a:pPr marL="171403" indent="-171403">
              <a:buFont typeface="Symbol" panose="05050102010706020507" pitchFamily="18" charset="2"/>
              <a:buChar char="-"/>
            </a:pPr>
            <a:r>
              <a:rPr lang="de-CH" altLang="de-DE" dirty="0"/>
              <a:t>Die fachliche Leistung hat die Funktion des Bilanzierens. Hier wird mit Noten ausgewiesen, wo der Schüler bzw. die Schülerin steht. </a:t>
            </a:r>
          </a:p>
          <a:p>
            <a:pPr marL="171403" indent="-171403">
              <a:buFont typeface="Symbol" panose="05050102010706020507" pitchFamily="18" charset="2"/>
              <a:buChar char="-"/>
            </a:pPr>
            <a:r>
              <a:rPr lang="de-CH" altLang="de-DE" dirty="0"/>
              <a:t>Die Leistung und Leistungsentwicklung hat einen formativen (gestaltenden) Charakter: Hier wird anhand der Leistung ausgewiesen, wie der Schüler bzw.</a:t>
            </a:r>
            <a:r>
              <a:rPr lang="de-CH" altLang="de-DE" baseline="0" dirty="0"/>
              <a:t> </a:t>
            </a:r>
            <a:r>
              <a:rPr lang="de-CH" altLang="de-DE" dirty="0"/>
              <a:t>die Schülerin das eigene Potential nutzt und wo die Entwicklung des Schülers bzw. der Schülerin hingehen kann.</a:t>
            </a:r>
          </a:p>
          <a:p>
            <a:pPr marL="171403" indent="-171403">
              <a:buFont typeface="Symbol" panose="05050102010706020507" pitchFamily="18" charset="2"/>
              <a:buChar char="-"/>
            </a:pPr>
            <a:r>
              <a:rPr lang="de-CH" altLang="de-DE" dirty="0">
                <a:sym typeface="Helvetica" pitchFamily="34" charset="0"/>
              </a:rPr>
              <a:t>Das Arbeits- und Lernverhalten bezogen auf die Profile der Anforderungsniveaus B, E und P beinhaltet eine Voraussage, eine Prognose: Es wird – aufgrund der Erfahrungen und gezeigten</a:t>
            </a:r>
            <a:r>
              <a:rPr lang="de-CH" altLang="de-DE" baseline="0" dirty="0">
                <a:sym typeface="Helvetica" pitchFamily="34" charset="0"/>
              </a:rPr>
              <a:t> Leistungen</a:t>
            </a:r>
            <a:r>
              <a:rPr lang="de-CH" altLang="de-DE" dirty="0">
                <a:sym typeface="Helvetica" pitchFamily="34" charset="0"/>
              </a:rPr>
              <a:t> - in die Zukunft geblickt und geschaut, welches die gute Passung in der Sek I ist.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Die verschiedenen Grundlagen werden im Empfehlungs- und Antragsformular festgehalten.</a:t>
            </a:r>
            <a:r>
              <a:rPr lang="de-CH" altLang="de-DE" baseline="0" dirty="0"/>
              <a:t> Sie erkennen die drei Funktionen dort wieder. Anhand der Einschätzung beantragt dann die Lehrperson das Anforderungsniveau.</a:t>
            </a:r>
          </a:p>
          <a:p>
            <a:endParaRPr lang="de-CH" altLang="de-DE" dirty="0"/>
          </a:p>
          <a:p>
            <a:endParaRPr lang="de-CH" altLang="de-DE" dirty="0"/>
          </a:p>
        </p:txBody>
      </p:sp>
    </p:spTree>
    <p:extLst>
      <p:ext uri="{BB962C8B-B14F-4D97-AF65-F5344CB8AC3E}">
        <p14:creationId xmlns:p14="http://schemas.microsoft.com/office/powerpoint/2010/main" val="3397840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Das Laufbahnreglement sieht vor, dass die Klassenlehrpersonen für die Empfehlung von der Zuteilung anhand der Noten abweichen kann. Wichtig ist, dass es eine schlüssige Begründung</a:t>
            </a:r>
            <a:r>
              <a:rPr lang="de-CH" altLang="de-DE" baseline="0" dirty="0"/>
              <a:t> gibt.</a:t>
            </a:r>
            <a:r>
              <a:rPr lang="de-CH" altLang="de-DE" dirty="0"/>
              <a:t> Bei</a:t>
            </a:r>
            <a:r>
              <a:rPr lang="de-CH" altLang="de-DE" baseline="0" dirty="0"/>
              <a:t> zwei Fällen kann es A</a:t>
            </a:r>
            <a:r>
              <a:rPr lang="de-CH" altLang="de-DE" dirty="0"/>
              <a:t>bweichungen</a:t>
            </a:r>
            <a:r>
              <a:rPr lang="de-CH" altLang="de-DE" baseline="0" dirty="0"/>
              <a:t> geben</a:t>
            </a:r>
            <a:r>
              <a:rPr lang="de-CH" altLang="de-DE" dirty="0"/>
              <a:t>:</a:t>
            </a:r>
          </a:p>
          <a:p>
            <a:endParaRPr lang="de-CH" altLang="de-DE" dirty="0"/>
          </a:p>
          <a:p>
            <a:r>
              <a:rPr lang="de-CH" dirty="0"/>
              <a:t>Abweichung vom § 20 (Spezialfall) regeln Abweichungen von Noten bei besonderen Vorkommnissen wie Schulwechsel, Krankheit, schwierigen familiären Verhältnissen oder Fremdsprachigkeit.</a:t>
            </a:r>
          </a:p>
          <a:p>
            <a:r>
              <a:rPr lang="de-CH" dirty="0"/>
              <a:t>Beim § 18 (Zuteilungsgrundlagen) sind es keine Spezialfälle, was eine Unterscheidung notwendig macht. Diese Abweichungen können durch «die Gesamteinschätzung der Leistungen und der Leistungsentwicklung in allen Fächern» und «die Gesamteinschätzung des Arbeits- und Lernverhaltens bezogen auf die Anforderungsniveaus der Sekundarschule» begründet werden. Dies kann beispielsweise</a:t>
            </a:r>
            <a:r>
              <a:rPr lang="de-CH" baseline="0" dirty="0"/>
              <a:t> zutreffen, wenn die Leistungsentwicklung und das Arbeits- und Lernverhalten günstig sind, jedoch durch einzelne «zufällig» schlechte Beurteilungsanlässe die Notenwerte nicht erreicht worden sind.</a:t>
            </a:r>
            <a:endParaRPr lang="de-CH" altLang="de-DE" dirty="0"/>
          </a:p>
          <a:p>
            <a:endParaRPr lang="de-CH" altLang="de-DE" dirty="0"/>
          </a:p>
        </p:txBody>
      </p:sp>
    </p:spTree>
    <p:extLst>
      <p:ext uri="{BB962C8B-B14F-4D97-AF65-F5344CB8AC3E}">
        <p14:creationId xmlns:p14="http://schemas.microsoft.com/office/powerpoint/2010/main" val="465096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a:t>Formatvorlage des Untertitelmasters durch Klicken bearbeiten</a:t>
            </a:r>
          </a:p>
        </p:txBody>
      </p:sp>
    </p:spTree>
    <p:extLst>
      <p:ext uri="{BB962C8B-B14F-4D97-AF65-F5344CB8AC3E}">
        <p14:creationId xmlns:p14="http://schemas.microsoft.com/office/powerpoint/2010/main" val="193427584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Tree>
    <p:extLst>
      <p:ext uri="{BB962C8B-B14F-4D97-AF65-F5344CB8AC3E}">
        <p14:creationId xmlns:p14="http://schemas.microsoft.com/office/powerpoint/2010/main" val="296528966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85800" y="1844675"/>
            <a:ext cx="7772400" cy="1512317"/>
          </a:xfrm>
        </p:spPr>
        <p:txBody>
          <a:bodyPr/>
          <a:lstStyle>
            <a:lvl1pPr>
              <a:defRPr i="1">
                <a:latin typeface="Verdana" pitchFamily="34" charset="0"/>
                <a:ea typeface="Verdana" pitchFamily="34" charset="0"/>
                <a:cs typeface="Verdana" pitchFamily="34" charset="0"/>
              </a:defRPr>
            </a:lvl1pPr>
          </a:lstStyle>
          <a:p>
            <a:r>
              <a:rPr lang="de-DE" dirty="0"/>
              <a:t>Titelmasterformat durch Klicken bearbeiten</a:t>
            </a:r>
          </a:p>
        </p:txBody>
      </p:sp>
      <p:sp>
        <p:nvSpPr>
          <p:cNvPr id="3" name="Inhaltsplatzhalter 2"/>
          <p:cNvSpPr>
            <a:spLocks noGrp="1"/>
          </p:cNvSpPr>
          <p:nvPr>
            <p:ph idx="1"/>
          </p:nvPr>
        </p:nvSpPr>
        <p:spPr>
          <a:xfrm>
            <a:off x="1403648" y="3356992"/>
            <a:ext cx="6400800" cy="2971800"/>
          </a:xfrm>
        </p:spPr>
        <p:txBody>
          <a:bodyPr/>
          <a:lstStyle>
            <a:lvl1pPr algn="l">
              <a:defRPr/>
            </a:lvl1pPr>
            <a:lvl2pPr algn="l">
              <a:defRPr/>
            </a:lvl2pPr>
            <a:lvl3pPr algn="l">
              <a:defRPr/>
            </a:lvl3pPr>
            <a:lvl4pPr algn="l">
              <a:defRPr/>
            </a:lvl4pPr>
            <a:lvl5pPr algn="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49430672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1371600" y="3886200"/>
            <a:ext cx="3124200"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3886200"/>
            <a:ext cx="3124200"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2415972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60097747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127592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68370688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dirty="0">
                <a:sym typeface="Verdana Italic" charset="0"/>
              </a:rPr>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15841389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74715074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3"/>
          <p:cNvSpPr>
            <a:spLocks noChangeShapeType="1"/>
          </p:cNvSpPr>
          <p:nvPr/>
        </p:nvSpPr>
        <p:spPr bwMode="auto">
          <a:xfrm>
            <a:off x="466725" y="6237288"/>
            <a:ext cx="8239125" cy="0"/>
          </a:xfrm>
          <a:prstGeom prst="line">
            <a:avLst/>
          </a:prstGeom>
          <a:noFill/>
          <a:ln w="14605">
            <a:solidFill>
              <a:srgbClr val="BE4B48"/>
            </a:solidFill>
            <a:round/>
            <a:headEnd/>
            <a:tailEnd/>
          </a:ln>
          <a:extLst>
            <a:ext uri="{909E8E84-426E-40DD-AFC4-6F175D3DCCD1}">
              <a14:hiddenFill xmlns:a14="http://schemas.microsoft.com/office/drawing/2010/main">
                <a:noFill/>
              </a14:hiddenFill>
            </a:ext>
          </a:extLst>
        </p:spPr>
        <p:txBody>
          <a:bodyPr lIns="0" tIns="0" rIns="0" bIns="0"/>
          <a:lstStyle/>
          <a:p>
            <a:endParaRPr lang="de-CH" dirty="0"/>
          </a:p>
        </p:txBody>
      </p:sp>
      <p:sp>
        <p:nvSpPr>
          <p:cNvPr id="1032" name="Rectangle 8"/>
          <p:cNvSpPr>
            <a:spLocks noGrp="1" noChangeArrowheads="1"/>
          </p:cNvSpPr>
          <p:nvPr>
            <p:ph type="title"/>
          </p:nvPr>
        </p:nvSpPr>
        <p:spPr bwMode="auto">
          <a:xfrm>
            <a:off x="685800" y="1844675"/>
            <a:ext cx="7772400" cy="204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p>
            <a:pPr lvl="0"/>
            <a:r>
              <a:rPr lang="de-DE">
                <a:sym typeface="Verdana Italic" charset="0"/>
              </a:rPr>
              <a:t>Titelmasterformat durch Klicken bearbeiten</a:t>
            </a:r>
            <a:endParaRPr lang="en-US" dirty="0">
              <a:sym typeface="Verdana Italic" charset="0"/>
            </a:endParaRPr>
          </a:p>
        </p:txBody>
      </p:sp>
      <p:sp>
        <p:nvSpPr>
          <p:cNvPr id="1033" name="Rectangle 9"/>
          <p:cNvSpPr>
            <a:spLocks noGrp="1" noChangeArrowheads="1"/>
          </p:cNvSpPr>
          <p:nvPr>
            <p:ph type="body" idx="1"/>
          </p:nvPr>
        </p:nvSpPr>
        <p:spPr bwMode="auto">
          <a:xfrm>
            <a:off x="1371600" y="3886200"/>
            <a:ext cx="6400800"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t" anchorCtr="0" compatLnSpc="1">
            <a:prstTxWarp prst="textNoShape">
              <a:avLst/>
            </a:prstTxWarp>
          </a:bodyPr>
          <a:lstStyle/>
          <a:p>
            <a:pPr lvl="0"/>
            <a:r>
              <a:rPr lang="de-DE" dirty="0">
                <a:sym typeface="Verdana Italic" charset="0"/>
              </a:rPr>
              <a:t>Textmasterformat bearbeiten</a:t>
            </a:r>
          </a:p>
          <a:p>
            <a:pPr lvl="1"/>
            <a:r>
              <a:rPr lang="de-DE" dirty="0">
                <a:sym typeface="Verdana Italic" charset="0"/>
              </a:rPr>
              <a:t>Zweite Ebene</a:t>
            </a:r>
          </a:p>
          <a:p>
            <a:pPr lvl="2"/>
            <a:r>
              <a:rPr lang="de-DE" dirty="0">
                <a:sym typeface="Verdana Italic" charset="0"/>
              </a:rPr>
              <a:t>Dritte Ebene</a:t>
            </a:r>
          </a:p>
          <a:p>
            <a:pPr lvl="3"/>
            <a:r>
              <a:rPr lang="de-DE" dirty="0">
                <a:sym typeface="Verdana Italic" charset="0"/>
              </a:rPr>
              <a:t>Vierte Ebene</a:t>
            </a:r>
          </a:p>
          <a:p>
            <a:pPr lvl="4"/>
            <a:r>
              <a:rPr lang="de-DE" dirty="0">
                <a:sym typeface="Verdana Italic" charset="0"/>
              </a:rPr>
              <a:t>Fünfte Ebene</a:t>
            </a:r>
            <a:endParaRPr lang="en-US" dirty="0">
              <a:sym typeface="Verdana Italic" charset="0"/>
            </a:endParaRPr>
          </a:p>
        </p:txBody>
      </p:sp>
      <p:sp>
        <p:nvSpPr>
          <p:cNvPr id="3" name="Datumsplatzhalter 2"/>
          <p:cNvSpPr>
            <a:spLocks noGrp="1"/>
          </p:cNvSpPr>
          <p:nvPr>
            <p:ph type="dt" sz="half" idx="2"/>
          </p:nvPr>
        </p:nvSpPr>
        <p:spPr>
          <a:xfrm>
            <a:off x="1187450" y="63817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de-CH" dirty="0"/>
          </a:p>
        </p:txBody>
      </p:sp>
      <p:sp>
        <p:nvSpPr>
          <p:cNvPr id="4" name="Fußzeilenplatzhalter 3"/>
          <p:cNvSpPr>
            <a:spLocks noGrp="1"/>
          </p:cNvSpPr>
          <p:nvPr>
            <p:ph type="ftr" sz="quarter" idx="3"/>
          </p:nvPr>
        </p:nvSpPr>
        <p:spPr>
          <a:xfrm>
            <a:off x="5810250" y="6381750"/>
            <a:ext cx="2895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endParaRPr lang="de-CH" dirty="0"/>
          </a:p>
        </p:txBody>
      </p:sp>
      <p:sp>
        <p:nvSpPr>
          <p:cNvPr id="5" name="Foliennummernplatzhalter 4"/>
          <p:cNvSpPr>
            <a:spLocks noGrp="1"/>
          </p:cNvSpPr>
          <p:nvPr>
            <p:ph type="sldNum" sz="quarter" idx="4"/>
          </p:nvPr>
        </p:nvSpPr>
        <p:spPr>
          <a:xfrm>
            <a:off x="434975" y="6381750"/>
            <a:ext cx="608013"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15B4628-0C29-4AD2-8C4D-033DDDFFB55D}" type="slidenum">
              <a:rPr lang="de-CH"/>
              <a:pPr>
                <a:defRPr/>
              </a:pPr>
              <a:t>‹Nr.›</a:t>
            </a:fld>
            <a:endParaRPr lang="de-CH" dirty="0"/>
          </a:p>
        </p:txBody>
      </p:sp>
      <p:pic>
        <p:nvPicPr>
          <p:cNvPr id="13" name="Grafik 1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578405" y="332655"/>
            <a:ext cx="2152886" cy="199341"/>
          </a:xfrm>
          <a:prstGeom prst="rect">
            <a:avLst/>
          </a:prstGeom>
        </p:spPr>
      </p:pic>
    </p:spTree>
  </p:cSld>
  <p:clrMap bg1="lt1" tx1="dk1" bg2="lt2" tx2="dk2" accent1="accent1" accent2="accent2" accent3="accent3" accent4="accent4" accent5="accent5" accent6="accent6" hlink="hlink" folHlink="folHlink"/>
  <p:sldLayoutIdLst>
    <p:sldLayoutId id="2147484673" r:id="rId1"/>
    <p:sldLayoutId id="2147484674" r:id="rId2"/>
    <p:sldLayoutId id="2147484675" r:id="rId3"/>
    <p:sldLayoutId id="2147484676" r:id="rId4"/>
    <p:sldLayoutId id="2147484677" r:id="rId5"/>
    <p:sldLayoutId id="2147484678" r:id="rId6"/>
    <p:sldLayoutId id="2147484679" r:id="rId7"/>
    <p:sldLayoutId id="2147484680" r:id="rId8"/>
    <p:sldLayoutId id="2147484681" r:id="rId9"/>
  </p:sldLayoutIdLst>
  <p:transition/>
  <p:hf sldNum="0" hdr="0" ftr="0" dt="0"/>
  <p:txStyles>
    <p:title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p:titleStyle>
    <p:bodyStyle>
      <a:lvl1pPr marL="342900" indent="-342900" algn="ctr"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5pPr>
      <a:lvl6pPr marL="2235200" algn="ctr" rtl="0" eaLnBrk="1" fontAlgn="base" hangingPunct="1">
        <a:spcBef>
          <a:spcPts val="600"/>
        </a:spcBef>
        <a:spcAft>
          <a:spcPct val="0"/>
        </a:spcAft>
        <a:defRPr sz="2400">
          <a:solidFill>
            <a:srgbClr val="878787"/>
          </a:solidFill>
          <a:latin typeface="+mn-lt"/>
          <a:ea typeface="+mn-ea"/>
          <a:cs typeface="+mn-cs"/>
          <a:sym typeface="Verdana Italic" charset="0"/>
        </a:defRPr>
      </a:lvl6pPr>
      <a:lvl7pPr marL="2692400" algn="ctr" rtl="0" eaLnBrk="1" fontAlgn="base" hangingPunct="1">
        <a:spcBef>
          <a:spcPts val="600"/>
        </a:spcBef>
        <a:spcAft>
          <a:spcPct val="0"/>
        </a:spcAft>
        <a:defRPr sz="2400">
          <a:solidFill>
            <a:srgbClr val="878787"/>
          </a:solidFill>
          <a:latin typeface="+mn-lt"/>
          <a:ea typeface="+mn-ea"/>
          <a:cs typeface="+mn-cs"/>
          <a:sym typeface="Verdana Italic" charset="0"/>
        </a:defRPr>
      </a:lvl7pPr>
      <a:lvl8pPr marL="3149600" algn="ctr" rtl="0" eaLnBrk="1" fontAlgn="base" hangingPunct="1">
        <a:spcBef>
          <a:spcPts val="600"/>
        </a:spcBef>
        <a:spcAft>
          <a:spcPct val="0"/>
        </a:spcAft>
        <a:defRPr sz="2400">
          <a:solidFill>
            <a:srgbClr val="878787"/>
          </a:solidFill>
          <a:latin typeface="+mn-lt"/>
          <a:ea typeface="+mn-ea"/>
          <a:cs typeface="+mn-cs"/>
          <a:sym typeface="Verdana Italic" charset="0"/>
        </a:defRPr>
      </a:lvl8pPr>
      <a:lvl9pPr marL="3606800" algn="ctr" rtl="0" eaLnBrk="1" fontAlgn="base" hangingPunct="1">
        <a:spcBef>
          <a:spcPts val="600"/>
        </a:spcBef>
        <a:spcAft>
          <a:spcPct val="0"/>
        </a:spcAft>
        <a:defRPr sz="2400">
          <a:solidFill>
            <a:srgbClr val="878787"/>
          </a:solidFill>
          <a:latin typeface="+mn-lt"/>
          <a:ea typeface="+mn-ea"/>
          <a:cs typeface="+mn-cs"/>
          <a:sym typeface="Verdana Italic" charset="0"/>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006180"/>
          </a:xfrm>
        </p:spPr>
        <p:txBody>
          <a:bodyPr/>
          <a:lstStyle/>
          <a:p>
            <a:pPr eaLnBrk="1" hangingPunct="1">
              <a:defRPr/>
            </a:pPr>
            <a:r>
              <a:rPr lang="de-CH" dirty="0"/>
              <a:t>Der Übertritt</a:t>
            </a:r>
            <a:br>
              <a:rPr lang="de-CH" dirty="0"/>
            </a:br>
            <a:r>
              <a:rPr lang="de-CH" dirty="0"/>
              <a:t>von der Primarschule </a:t>
            </a:r>
            <a:br>
              <a:rPr lang="de-CH" dirty="0"/>
            </a:br>
            <a:r>
              <a:rPr lang="de-CH" dirty="0"/>
              <a:t>in die Sekundarschule</a:t>
            </a:r>
          </a:p>
        </p:txBody>
      </p:sp>
      <p:sp>
        <p:nvSpPr>
          <p:cNvPr id="3" name="Untertitel 2"/>
          <p:cNvSpPr>
            <a:spLocks noGrp="1"/>
          </p:cNvSpPr>
          <p:nvPr>
            <p:ph type="subTitle" idx="1"/>
          </p:nvPr>
        </p:nvSpPr>
        <p:spPr>
          <a:xfrm>
            <a:off x="468313" y="3508744"/>
            <a:ext cx="8136135" cy="1116419"/>
          </a:xfrm>
        </p:spPr>
        <p:txBody>
          <a:bodyPr/>
          <a:lstStyle/>
          <a:p>
            <a:pPr algn="ctr" fontAlgn="auto">
              <a:spcAft>
                <a:spcPts val="0"/>
              </a:spcAft>
              <a:defRPr/>
            </a:pPr>
            <a:r>
              <a:rPr lang="de-CH" dirty="0">
                <a:solidFill>
                  <a:schemeClr val="tx1"/>
                </a:solidFill>
              </a:rPr>
              <a:t>Informationen für Eltern </a:t>
            </a:r>
          </a:p>
          <a:p>
            <a:pPr algn="ctr" fontAlgn="auto">
              <a:spcAft>
                <a:spcPts val="0"/>
              </a:spcAft>
              <a:defRPr/>
            </a:pPr>
            <a:r>
              <a:rPr lang="de-CH" dirty="0">
                <a:solidFill>
                  <a:schemeClr val="tx1"/>
                </a:solidFill>
              </a:rPr>
              <a:t>der Schülerinnen und Schüler </a:t>
            </a:r>
          </a:p>
          <a:p>
            <a:pPr algn="ctr" fontAlgn="auto">
              <a:spcAft>
                <a:spcPts val="0"/>
              </a:spcAft>
              <a:defRPr/>
            </a:pPr>
            <a:r>
              <a:rPr lang="de-CH" dirty="0">
                <a:solidFill>
                  <a:schemeClr val="tx1"/>
                </a:solidFill>
              </a:rPr>
              <a:t>der fünften Primarklasse</a:t>
            </a:r>
          </a:p>
          <a:p>
            <a:pPr algn="ctr" fontAlgn="auto">
              <a:spcAft>
                <a:spcPts val="0"/>
              </a:spcAft>
              <a:defRPr/>
            </a:pPr>
            <a:r>
              <a:rPr lang="de-CH" sz="2000" dirty="0">
                <a:solidFill>
                  <a:schemeClr val="tx1"/>
                </a:solidFill>
              </a:rPr>
              <a:t>August 2023</a:t>
            </a:r>
          </a:p>
          <a:p>
            <a:pPr algn="ctr" fontAlgn="auto">
              <a:spcAft>
                <a:spcPts val="0"/>
              </a:spcAft>
              <a:defRPr/>
            </a:pPr>
            <a:endParaRPr lang="de-CH" dirty="0">
              <a:solidFill>
                <a:schemeClr val="tx1"/>
              </a:solidFill>
              <a:latin typeface="+mj-lt"/>
            </a:endParaRPr>
          </a:p>
        </p:txBody>
      </p:sp>
      <p:sp>
        <p:nvSpPr>
          <p:cNvPr id="7" name="Rechteck 6"/>
          <p:cNvSpPr/>
          <p:nvPr/>
        </p:nvSpPr>
        <p:spPr>
          <a:xfrm>
            <a:off x="1944300" y="5124561"/>
            <a:ext cx="1063205" cy="923330"/>
          </a:xfrm>
          <a:prstGeom prst="rect">
            <a:avLst/>
          </a:prstGeom>
        </p:spPr>
        <p:txBody>
          <a:bodyPr wrap="square">
            <a:spAutoFit/>
          </a:bodyPr>
          <a:lstStyle/>
          <a:p>
            <a:r>
              <a:rPr lang="de-CH" sz="5400" dirty="0"/>
              <a:t>📍</a:t>
            </a:r>
          </a:p>
        </p:txBody>
      </p:sp>
      <p:sp>
        <p:nvSpPr>
          <p:cNvPr id="8" name="Rechteck 7"/>
          <p:cNvSpPr/>
          <p:nvPr/>
        </p:nvSpPr>
        <p:spPr>
          <a:xfrm>
            <a:off x="4138847" y="5130042"/>
            <a:ext cx="877163" cy="923330"/>
          </a:xfrm>
          <a:prstGeom prst="rect">
            <a:avLst/>
          </a:prstGeom>
        </p:spPr>
        <p:txBody>
          <a:bodyPr wrap="none">
            <a:spAutoFit/>
          </a:bodyPr>
          <a:lstStyle/>
          <a:p>
            <a:r>
              <a:rPr lang="de-CH" sz="5400" dirty="0"/>
              <a:t>📈</a:t>
            </a:r>
          </a:p>
        </p:txBody>
      </p:sp>
      <p:sp>
        <p:nvSpPr>
          <p:cNvPr id="9" name="Rechteck 8"/>
          <p:cNvSpPr/>
          <p:nvPr/>
        </p:nvSpPr>
        <p:spPr>
          <a:xfrm>
            <a:off x="6381318" y="5124561"/>
            <a:ext cx="877163" cy="923330"/>
          </a:xfrm>
          <a:prstGeom prst="rect">
            <a:avLst/>
          </a:prstGeom>
        </p:spPr>
        <p:txBody>
          <a:bodyPr wrap="none">
            <a:spAutoFit/>
          </a:bodyPr>
          <a:lstStyle/>
          <a:p>
            <a:r>
              <a:rPr lang="de-CH" sz="5400" dirty="0"/>
              <a: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7"/>
          <p:cNvSpPr>
            <a:spLocks noGrp="1"/>
          </p:cNvSpPr>
          <p:nvPr>
            <p:ph sz="quarter" idx="4294967295"/>
          </p:nvPr>
        </p:nvSpPr>
        <p:spPr>
          <a:xfrm>
            <a:off x="457200" y="1990800"/>
            <a:ext cx="8218488" cy="3951287"/>
          </a:xfrm>
        </p:spPr>
        <p:txBody>
          <a:bodyPr/>
          <a:lstStyle/>
          <a:p>
            <a:pPr marL="361950" indent="-361950" algn="l">
              <a:spcBef>
                <a:spcPts val="1200"/>
              </a:spcBef>
              <a:spcAft>
                <a:spcPts val="600"/>
              </a:spcAft>
              <a:buFont typeface="Symbol" pitchFamily="18" charset="2"/>
              <a:buChar char="-"/>
              <a:defRPr/>
            </a:pPr>
            <a:r>
              <a:rPr lang="de-CH" altLang="de-DE" sz="2000" i="0" dirty="0">
                <a:solidFill>
                  <a:schemeClr val="bg2"/>
                </a:solidFill>
              </a:rPr>
              <a:t>Das Verfahren funktioniert über die Empfehlung der Klassenlehrperson. Sie ist Expertin für die Passung in die </a:t>
            </a:r>
            <a:r>
              <a:rPr lang="de-CH" altLang="de-DE" sz="2000" i="0" kern="1200" dirty="0">
                <a:solidFill>
                  <a:schemeClr val="bg2"/>
                </a:solidFill>
              </a:rPr>
              <a:t>Sekundarschule</a:t>
            </a:r>
            <a:r>
              <a:rPr lang="de-CH" altLang="de-DE" sz="2000" i="0" dirty="0">
                <a:solidFill>
                  <a:schemeClr val="bg2"/>
                </a:solidFill>
              </a:rPr>
              <a:t>.</a:t>
            </a:r>
          </a:p>
          <a:p>
            <a:pPr marL="361950" indent="-361950" algn="l">
              <a:spcBef>
                <a:spcPts val="1200"/>
              </a:spcBef>
              <a:spcAft>
                <a:spcPts val="600"/>
              </a:spcAft>
              <a:buFont typeface="Symbol" pitchFamily="18" charset="2"/>
              <a:buChar char="-"/>
              <a:defRPr/>
            </a:pPr>
            <a:r>
              <a:rPr lang="de-CH" altLang="de-DE" sz="2000" i="0" dirty="0">
                <a:solidFill>
                  <a:schemeClr val="bg2"/>
                </a:solidFill>
              </a:rPr>
              <a:t>Erweiterte Beurteilungskriterien ermöglichen einen ganzheitlichen Zugang zum Schüler bzw. zur Schülerin auch beim Übertritt in die Sekundarschule.</a:t>
            </a:r>
          </a:p>
          <a:p>
            <a:pPr marL="361950" indent="-361950" algn="l">
              <a:spcBef>
                <a:spcPts val="1200"/>
              </a:spcBef>
              <a:spcAft>
                <a:spcPts val="600"/>
              </a:spcAft>
              <a:buFont typeface="Symbol" pitchFamily="18" charset="2"/>
              <a:buChar char="-"/>
              <a:defRPr/>
            </a:pPr>
            <a:r>
              <a:rPr lang="de-CH" altLang="de-DE" sz="2000" i="0" dirty="0">
                <a:solidFill>
                  <a:schemeClr val="bg2"/>
                </a:solidFill>
              </a:rPr>
              <a:t>Erziehungsberechtigte haben die Möglichkeit, sich funktional in den Prozess einzubinden und ihr Kind beim Übertritt zu unterstützen.</a:t>
            </a:r>
          </a:p>
          <a:p>
            <a:pPr marL="177800" indent="-177800" algn="l">
              <a:spcBef>
                <a:spcPts val="1200"/>
              </a:spcBef>
              <a:spcAft>
                <a:spcPts val="600"/>
              </a:spcAft>
              <a:buFont typeface="Symbol" pitchFamily="18" charset="2"/>
              <a:buChar char="-"/>
              <a:defRPr/>
            </a:pPr>
            <a:endParaRPr lang="de-CH" altLang="de-DE" sz="2000" i="0" dirty="0">
              <a:solidFill>
                <a:schemeClr val="bg2"/>
              </a:solidFill>
            </a:endParaRPr>
          </a:p>
        </p:txBody>
      </p:sp>
      <p:sp>
        <p:nvSpPr>
          <p:cNvPr id="7"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10</a:t>
            </a:fld>
            <a:endParaRPr lang="de-CH" altLang="de-DE" sz="1100" i="0" dirty="0">
              <a:solidFill>
                <a:schemeClr val="tx1"/>
              </a:solidFill>
              <a:sym typeface="Helvetica" pitchFamily="34" charset="0"/>
            </a:endParaRPr>
          </a:p>
        </p:txBody>
      </p:sp>
      <p:sp>
        <p:nvSpPr>
          <p:cNvPr id="9"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0"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8" name="Titel 1"/>
          <p:cNvSpPr>
            <a:spLocks noGrp="1"/>
          </p:cNvSpPr>
          <p:nvPr>
            <p:ph type="title"/>
          </p:nvPr>
        </p:nvSpPr>
        <p:spPr>
          <a:xfrm>
            <a:off x="457200" y="1198800"/>
            <a:ext cx="9154858" cy="863600"/>
          </a:xfrm>
        </p:spPr>
        <p:txBody>
          <a:bodyPr/>
          <a:lstStyle/>
          <a:p>
            <a:pPr algn="l">
              <a:defRPr/>
            </a:pPr>
            <a:r>
              <a:rPr lang="de-CH" dirty="0"/>
              <a:t>Fazit</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11</a:t>
            </a:fld>
            <a:endParaRPr lang="de-CH" altLang="de-DE" sz="1100" i="0" dirty="0">
              <a:solidFill>
                <a:schemeClr val="tx1"/>
              </a:solidFill>
              <a:sym typeface="Helvetica" pitchFamily="34" charset="0"/>
            </a:endParaRPr>
          </a:p>
        </p:txBody>
      </p:sp>
      <p:sp>
        <p:nvSpPr>
          <p:cNvPr id="9"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0"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8" name="Titel 1"/>
          <p:cNvSpPr>
            <a:spLocks noGrp="1"/>
          </p:cNvSpPr>
          <p:nvPr>
            <p:ph type="title"/>
          </p:nvPr>
        </p:nvSpPr>
        <p:spPr>
          <a:xfrm>
            <a:off x="457200" y="1198800"/>
            <a:ext cx="9154858" cy="863600"/>
          </a:xfrm>
        </p:spPr>
        <p:txBody>
          <a:bodyPr/>
          <a:lstStyle/>
          <a:p>
            <a:pPr algn="l">
              <a:defRPr/>
            </a:pPr>
            <a:r>
              <a:rPr lang="de-CH" dirty="0"/>
              <a:t>Ihre Anliegen und Fragen</a:t>
            </a:r>
          </a:p>
        </p:txBody>
      </p:sp>
    </p:spTree>
    <p:extLst>
      <p:ext uri="{BB962C8B-B14F-4D97-AF65-F5344CB8AC3E}">
        <p14:creationId xmlns:p14="http://schemas.microsoft.com/office/powerpoint/2010/main" val="352393524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96975"/>
            <a:ext cx="7999413" cy="716885"/>
          </a:xfrm>
        </p:spPr>
        <p:txBody>
          <a:bodyPr/>
          <a:lstStyle/>
          <a:p>
            <a:pPr algn="l">
              <a:defRPr/>
            </a:pPr>
            <a:r>
              <a:rPr lang="de-CH" dirty="0"/>
              <a:t>Themen</a:t>
            </a:r>
          </a:p>
        </p:txBody>
      </p:sp>
      <p:sp>
        <p:nvSpPr>
          <p:cNvPr id="4" name="Inhaltsplatzhalter 3"/>
          <p:cNvSpPr>
            <a:spLocks noGrp="1"/>
          </p:cNvSpPr>
          <p:nvPr>
            <p:ph idx="1"/>
          </p:nvPr>
        </p:nvSpPr>
        <p:spPr>
          <a:xfrm>
            <a:off x="457200" y="1990800"/>
            <a:ext cx="8229600" cy="4032250"/>
          </a:xfrm>
        </p:spPr>
        <p:txBody>
          <a:bodyPr/>
          <a:lstStyle/>
          <a:p>
            <a:pPr>
              <a:buFont typeface="Symbol" panose="05050102010706020507" pitchFamily="18" charset="2"/>
              <a:buChar char="-"/>
              <a:defRPr/>
            </a:pPr>
            <a:r>
              <a:rPr lang="de-CH" sz="2000" i="0" dirty="0">
                <a:solidFill>
                  <a:schemeClr val="tx1"/>
                </a:solidFill>
              </a:rPr>
              <a:t>Grundsätzliches Verständnis </a:t>
            </a:r>
          </a:p>
          <a:p>
            <a:pPr>
              <a:buFont typeface="Symbol" panose="05050102010706020507" pitchFamily="18" charset="2"/>
              <a:buChar char="-"/>
              <a:defRPr/>
            </a:pPr>
            <a:r>
              <a:rPr lang="de-CH" sz="2000" i="0" dirty="0">
                <a:solidFill>
                  <a:schemeClr val="tx1"/>
                </a:solidFill>
              </a:rPr>
              <a:t>Empfehlungsgrundlagen und Formular</a:t>
            </a:r>
          </a:p>
          <a:p>
            <a:pPr>
              <a:buFont typeface="Symbol" panose="05050102010706020507" pitchFamily="18" charset="2"/>
              <a:buChar char="-"/>
              <a:defRPr/>
            </a:pPr>
            <a:r>
              <a:rPr lang="de-CH" sz="2000" i="0" dirty="0">
                <a:solidFill>
                  <a:schemeClr val="tx1"/>
                </a:solidFill>
              </a:rPr>
              <a:t>Ablauf</a:t>
            </a:r>
            <a:endParaRPr lang="de-CH" sz="1800" i="0" dirty="0">
              <a:solidFill>
                <a:schemeClr val="tx1"/>
              </a:solidFill>
            </a:endParaRPr>
          </a:p>
          <a:p>
            <a:pPr lvl="1">
              <a:buFont typeface="Symbol" panose="05050102010706020507" pitchFamily="18" charset="2"/>
              <a:buChar char="-"/>
              <a:defRPr/>
            </a:pPr>
            <a:endParaRPr lang="de-CH" sz="1800" dirty="0">
              <a:solidFill>
                <a:schemeClr val="tx1"/>
              </a:solidFill>
            </a:endParaRPr>
          </a:p>
          <a:p>
            <a:pPr>
              <a:buFont typeface="Symbol" panose="05050102010706020507" pitchFamily="18" charset="2"/>
              <a:buChar char="-"/>
              <a:defRPr/>
            </a:pPr>
            <a:endParaRPr lang="de-CH" sz="2000" i="0" dirty="0">
              <a:solidFill>
                <a:schemeClr val="tx1"/>
              </a:solidFill>
            </a:endParaRPr>
          </a:p>
        </p:txBody>
      </p:sp>
      <p:sp>
        <p:nvSpPr>
          <p:cNvPr id="11"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2</a:t>
            </a:fld>
            <a:endParaRPr lang="de-CH" altLang="de-DE" sz="1100" i="0" dirty="0">
              <a:solidFill>
                <a:schemeClr val="tx1"/>
              </a:solidFill>
              <a:sym typeface="Helvetica" pitchFamily="34" charset="0"/>
            </a:endParaRPr>
          </a:p>
        </p:txBody>
      </p:sp>
      <p:sp>
        <p:nvSpPr>
          <p:cNvPr id="12"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3"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96976"/>
            <a:ext cx="7999413" cy="684988"/>
          </a:xfrm>
        </p:spPr>
        <p:txBody>
          <a:bodyPr/>
          <a:lstStyle/>
          <a:p>
            <a:pPr algn="l">
              <a:defRPr/>
            </a:pPr>
            <a:r>
              <a:rPr lang="de-CH" dirty="0"/>
              <a:t>Grundsätzliches Verständnis</a:t>
            </a:r>
          </a:p>
        </p:txBody>
      </p:sp>
      <p:sp>
        <p:nvSpPr>
          <p:cNvPr id="4" name="Inhaltsplatzhalter 3"/>
          <p:cNvSpPr>
            <a:spLocks noGrp="1"/>
          </p:cNvSpPr>
          <p:nvPr>
            <p:ph idx="1"/>
          </p:nvPr>
        </p:nvSpPr>
        <p:spPr>
          <a:xfrm>
            <a:off x="457200" y="1989138"/>
            <a:ext cx="8223250" cy="4032250"/>
          </a:xfrm>
        </p:spPr>
        <p:txBody>
          <a:bodyPr/>
          <a:lstStyle/>
          <a:p>
            <a:pPr marL="273050" lvl="1" indent="-273050">
              <a:buFont typeface="Symbol" panose="05050102010706020507" pitchFamily="18" charset="2"/>
              <a:buChar char="-"/>
              <a:defRPr/>
            </a:pPr>
            <a:r>
              <a:rPr lang="de-CH" sz="2000" i="0" dirty="0">
                <a:solidFill>
                  <a:schemeClr val="tx1"/>
                </a:solidFill>
              </a:rPr>
              <a:t>Der Übertritt von der Primarschule in die Sekundarschule ist im Kanton Solothurn als Empfehlungsverfahren ausgestaltet. </a:t>
            </a:r>
          </a:p>
          <a:p>
            <a:pPr marL="273050" lvl="1" indent="-273050">
              <a:buFont typeface="Symbol" panose="05050102010706020507" pitchFamily="18" charset="2"/>
              <a:buChar char="-"/>
              <a:defRPr/>
            </a:pPr>
            <a:r>
              <a:rPr lang="de-CH" sz="2000" i="0" dirty="0">
                <a:solidFill>
                  <a:schemeClr val="tx1"/>
                </a:solidFill>
              </a:rPr>
              <a:t>Für den Übertritt zuständig ist die Klassenlehrperson der Schülerinnen und Schüler. Die Lehrperson empfiehlt ein bestimmtes Anforderungsniveau der Sek I anhand festgelegter Kriterien.</a:t>
            </a:r>
          </a:p>
          <a:p>
            <a:pPr marL="273050" lvl="1" indent="-273050">
              <a:buFont typeface="Symbol" panose="05050102010706020507" pitchFamily="18" charset="2"/>
              <a:buChar char="-"/>
              <a:defRPr/>
            </a:pPr>
            <a:r>
              <a:rPr lang="de-CH" sz="2000" i="0" dirty="0">
                <a:solidFill>
                  <a:schemeClr val="tx1"/>
                </a:solidFill>
              </a:rPr>
              <a:t>Die Lehrpersonen entwickeln ihre Empfehlung mit Weitsicht und im Austausch mit den Schülerinnen und Schülern und ihren Eltern.</a:t>
            </a:r>
          </a:p>
          <a:p>
            <a:pPr marL="0" indent="0">
              <a:defRPr/>
            </a:pPr>
            <a:endParaRPr lang="de-CH" sz="2000" dirty="0">
              <a:solidFill>
                <a:schemeClr val="tx1"/>
              </a:solidFill>
            </a:endParaRPr>
          </a:p>
        </p:txBody>
      </p:sp>
      <p:sp>
        <p:nvSpPr>
          <p:cNvPr id="9"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3</a:t>
            </a:fld>
            <a:endParaRPr lang="de-CH" altLang="de-DE" sz="1100" i="0" dirty="0">
              <a:solidFill>
                <a:schemeClr val="tx1"/>
              </a:solidFill>
              <a:sym typeface="Helvetica" pitchFamily="34" charset="0"/>
            </a:endParaRPr>
          </a:p>
        </p:txBody>
      </p:sp>
      <p:sp>
        <p:nvSpPr>
          <p:cNvPr id="10"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1"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Tree>
    <p:extLst>
      <p:ext uri="{BB962C8B-B14F-4D97-AF65-F5344CB8AC3E}">
        <p14:creationId xmlns:p14="http://schemas.microsoft.com/office/powerpoint/2010/main" val="32226109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bwMode="auto">
          <a:xfrm>
            <a:off x="0" y="0"/>
            <a:ext cx="9144000" cy="6775704"/>
          </a:xfrm>
          <a:prstGeom prst="rect">
            <a:avLst/>
          </a:prstGeom>
          <a:solidFill>
            <a:schemeClr val="bg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pic>
        <p:nvPicPr>
          <p:cNvPr id="4" name="Grafik 3"/>
          <p:cNvPicPr>
            <a:picLocks noChangeAspect="1"/>
          </p:cNvPicPr>
          <p:nvPr/>
        </p:nvPicPr>
        <p:blipFill>
          <a:blip r:embed="rId3"/>
          <a:stretch>
            <a:fillRect/>
          </a:stretch>
        </p:blipFill>
        <p:spPr>
          <a:xfrm>
            <a:off x="2181437" y="26304"/>
            <a:ext cx="4781125" cy="6831696"/>
          </a:xfrm>
          <a:prstGeom prst="rect">
            <a:avLst/>
          </a:prstGeom>
        </p:spPr>
      </p:pic>
    </p:spTree>
    <p:extLst>
      <p:ext uri="{BB962C8B-B14F-4D97-AF65-F5344CB8AC3E}">
        <p14:creationId xmlns:p14="http://schemas.microsoft.com/office/powerpoint/2010/main" val="171007718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stretch>
            <a:fillRect/>
          </a:stretch>
        </p:blipFill>
        <p:spPr>
          <a:xfrm>
            <a:off x="658273" y="-95"/>
            <a:ext cx="8485727" cy="6858095"/>
          </a:xfrm>
          <a:prstGeom prst="rect">
            <a:avLst/>
          </a:prstGeom>
        </p:spPr>
      </p:pic>
      <p:sp>
        <p:nvSpPr>
          <p:cNvPr id="2" name="Rechteck 1"/>
          <p:cNvSpPr/>
          <p:nvPr/>
        </p:nvSpPr>
        <p:spPr bwMode="auto">
          <a:xfrm>
            <a:off x="521208" y="0"/>
            <a:ext cx="2807208" cy="6958013"/>
          </a:xfrm>
          <a:prstGeom prst="rect">
            <a:avLst/>
          </a:prstGeom>
          <a:solidFill>
            <a:srgbClr val="FFFFFF">
              <a:alpha val="7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spTree>
    <p:extLst>
      <p:ext uri="{BB962C8B-B14F-4D97-AF65-F5344CB8AC3E}">
        <p14:creationId xmlns:p14="http://schemas.microsoft.com/office/powerpoint/2010/main" val="3339666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i="0" dirty="0">
                <a:solidFill>
                  <a:schemeClr val="tx1"/>
                </a:solidFill>
                <a:latin typeface="Helvetica" pitchFamily="34" charset="0"/>
                <a:ea typeface="ヒラギノ角ゴ ProN W3" pitchFamily="-84" charset="-128"/>
                <a:sym typeface="Helvetica" pitchFamily="34" charset="0"/>
              </a:rPr>
              <a:t>August 2019</a:t>
            </a:r>
          </a:p>
        </p:txBody>
      </p:sp>
      <p:pic>
        <p:nvPicPr>
          <p:cNvPr id="2" name="Grafik 1"/>
          <p:cNvPicPr>
            <a:picLocks noChangeAspect="1"/>
          </p:cNvPicPr>
          <p:nvPr/>
        </p:nvPicPr>
        <p:blipFill>
          <a:blip r:embed="rId3"/>
          <a:stretch>
            <a:fillRect/>
          </a:stretch>
        </p:blipFill>
        <p:spPr>
          <a:xfrm>
            <a:off x="658273" y="678085"/>
            <a:ext cx="8485727" cy="6179915"/>
          </a:xfrm>
          <a:prstGeom prst="rect">
            <a:avLst/>
          </a:prstGeom>
        </p:spPr>
      </p:pic>
      <p:sp>
        <p:nvSpPr>
          <p:cNvPr id="6" name="Rechteck 5"/>
          <p:cNvSpPr/>
          <p:nvPr/>
        </p:nvSpPr>
        <p:spPr bwMode="auto">
          <a:xfrm>
            <a:off x="521208" y="1"/>
            <a:ext cx="2807208" cy="6922008"/>
          </a:xfrm>
          <a:prstGeom prst="rect">
            <a:avLst/>
          </a:prstGeom>
          <a:solidFill>
            <a:srgbClr val="FFFFFF">
              <a:alpha val="7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spTree>
    <p:extLst>
      <p:ext uri="{BB962C8B-B14F-4D97-AF65-F5344CB8AC3E}">
        <p14:creationId xmlns:p14="http://schemas.microsoft.com/office/powerpoint/2010/main" val="3579856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98800"/>
            <a:ext cx="9154858" cy="863600"/>
          </a:xfrm>
        </p:spPr>
        <p:txBody>
          <a:bodyPr/>
          <a:lstStyle/>
          <a:p>
            <a:pPr algn="l">
              <a:defRPr/>
            </a:pPr>
            <a:r>
              <a:rPr lang="de-CH" dirty="0"/>
              <a:t>Grundlagen</a:t>
            </a:r>
          </a:p>
        </p:txBody>
      </p:sp>
      <p:sp>
        <p:nvSpPr>
          <p:cNvPr id="3" name="Gefaltete Ecke 2"/>
          <p:cNvSpPr/>
          <p:nvPr/>
        </p:nvSpPr>
        <p:spPr bwMode="auto">
          <a:xfrm rot="10800000">
            <a:off x="1181905" y="2348879"/>
            <a:ext cx="2070885" cy="1584945"/>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5" name="Textfeld 4"/>
          <p:cNvSpPr txBox="1">
            <a:spLocks noChangeArrowheads="1"/>
          </p:cNvSpPr>
          <p:nvPr/>
        </p:nvSpPr>
        <p:spPr bwMode="auto">
          <a:xfrm>
            <a:off x="1162862" y="2601991"/>
            <a:ext cx="207088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Fachliche Leistung </a:t>
            </a:r>
          </a:p>
          <a:p>
            <a:pPr algn="l" eaLnBrk="1" hangingPunct="1">
              <a:spcBef>
                <a:spcPct val="0"/>
              </a:spcBef>
            </a:pPr>
            <a:r>
              <a:rPr lang="de-CH" altLang="de-DE" sz="1200" b="1" i="0" dirty="0">
                <a:solidFill>
                  <a:schemeClr val="tx1"/>
                </a:solidFill>
                <a:sym typeface="Helvetica" pitchFamily="34" charset="0"/>
              </a:rPr>
              <a:t>in den Fächern</a:t>
            </a:r>
          </a:p>
          <a:p>
            <a:pPr algn="l" eaLnBrk="1" hangingPunct="1">
              <a:spcBef>
                <a:spcPct val="0"/>
              </a:spcBef>
            </a:pPr>
            <a:endParaRPr lang="de-CH" altLang="de-DE" sz="1200" b="1" i="0" dirty="0">
              <a:solidFill>
                <a:schemeClr val="tx1"/>
              </a:solidFill>
              <a:sym typeface="Helvetica" pitchFamily="34" charset="0"/>
            </a:endParaRP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Deutsch</a:t>
            </a: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Mathematik</a:t>
            </a: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Natur, Mensch, Gesellschaft </a:t>
            </a:r>
          </a:p>
        </p:txBody>
      </p:sp>
      <p:sp>
        <p:nvSpPr>
          <p:cNvPr id="8" name="Gefaltete Ecke 7"/>
          <p:cNvSpPr/>
          <p:nvPr/>
        </p:nvSpPr>
        <p:spPr bwMode="auto">
          <a:xfrm rot="10800000">
            <a:off x="3366623" y="2348879"/>
            <a:ext cx="2068983"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9" name="Textfeld 8"/>
          <p:cNvSpPr txBox="1">
            <a:spLocks noChangeArrowheads="1"/>
          </p:cNvSpPr>
          <p:nvPr/>
        </p:nvSpPr>
        <p:spPr bwMode="auto">
          <a:xfrm>
            <a:off x="3383763" y="2660431"/>
            <a:ext cx="20708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Leistung und Leistungsentwicklung in allen Fächern</a:t>
            </a:r>
          </a:p>
        </p:txBody>
      </p:sp>
      <p:sp>
        <p:nvSpPr>
          <p:cNvPr id="10" name="Gefaltete Ecke 9"/>
          <p:cNvSpPr/>
          <p:nvPr/>
        </p:nvSpPr>
        <p:spPr bwMode="auto">
          <a:xfrm rot="10800000">
            <a:off x="5566580" y="2348879"/>
            <a:ext cx="2070885"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11" name="Textfeld 10"/>
          <p:cNvSpPr txBox="1">
            <a:spLocks noChangeArrowheads="1"/>
          </p:cNvSpPr>
          <p:nvPr/>
        </p:nvSpPr>
        <p:spPr bwMode="auto">
          <a:xfrm>
            <a:off x="5585621" y="2599541"/>
            <a:ext cx="2070885" cy="1200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Arbeits- und Lernverhalten bezogen auf die Profile der Anforderungsniveaus B, E und P</a:t>
            </a:r>
          </a:p>
        </p:txBody>
      </p:sp>
      <p:sp>
        <p:nvSpPr>
          <p:cNvPr id="18" name="Textfeld 17"/>
          <p:cNvSpPr txBox="1">
            <a:spLocks noChangeArrowheads="1"/>
          </p:cNvSpPr>
          <p:nvPr/>
        </p:nvSpPr>
        <p:spPr bwMode="auto">
          <a:xfrm>
            <a:off x="1160461" y="4100533"/>
            <a:ext cx="214193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sym typeface="Helvetica" pitchFamily="34" charset="0"/>
              </a:rPr>
              <a:t>Bilanzierend:</a:t>
            </a:r>
          </a:p>
          <a:p>
            <a:pPr eaLnBrk="1" hangingPunct="1">
              <a:spcBef>
                <a:spcPct val="0"/>
              </a:spcBef>
            </a:pPr>
            <a:r>
              <a:rPr lang="de-CH" altLang="de-DE" sz="1200" i="0" dirty="0">
                <a:solidFill>
                  <a:schemeClr val="tx1"/>
                </a:solidFill>
                <a:sym typeface="Helvetica" pitchFamily="34" charset="0"/>
              </a:rPr>
              <a:t>Wo steht der Schüler / die Schülerin?</a:t>
            </a:r>
          </a:p>
        </p:txBody>
      </p:sp>
      <p:sp>
        <p:nvSpPr>
          <p:cNvPr id="21" name="Textfeld 20"/>
          <p:cNvSpPr txBox="1">
            <a:spLocks noChangeArrowheads="1"/>
          </p:cNvSpPr>
          <p:nvPr/>
        </p:nvSpPr>
        <p:spPr bwMode="auto">
          <a:xfrm>
            <a:off x="3290888" y="4122758"/>
            <a:ext cx="20875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sym typeface="Helvetica" pitchFamily="34" charset="0"/>
              </a:rPr>
              <a:t>Formativ:</a:t>
            </a:r>
          </a:p>
          <a:p>
            <a:pPr eaLnBrk="1" hangingPunct="1">
              <a:spcBef>
                <a:spcPct val="0"/>
              </a:spcBef>
            </a:pPr>
            <a:r>
              <a:rPr lang="de-CH" altLang="de-DE" sz="1200" i="0" dirty="0">
                <a:solidFill>
                  <a:schemeClr val="tx1"/>
                </a:solidFill>
                <a:sym typeface="Helvetica" pitchFamily="34" charset="0"/>
              </a:rPr>
              <a:t>Wie entwickeln sich die Leistungen des Schülers / der Schülerin. Was sind die Potentiale?</a:t>
            </a:r>
          </a:p>
        </p:txBody>
      </p:sp>
      <p:sp>
        <p:nvSpPr>
          <p:cNvPr id="23" name="Textfeld 22"/>
          <p:cNvSpPr txBox="1">
            <a:spLocks noChangeArrowheads="1"/>
          </p:cNvSpPr>
          <p:nvPr/>
        </p:nvSpPr>
        <p:spPr bwMode="auto">
          <a:xfrm>
            <a:off x="5530850" y="4122758"/>
            <a:ext cx="20891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sym typeface="Helvetica" pitchFamily="34" charset="0"/>
              </a:rPr>
              <a:t>Prognose:</a:t>
            </a:r>
          </a:p>
          <a:p>
            <a:pPr eaLnBrk="1" hangingPunct="1">
              <a:spcBef>
                <a:spcPct val="0"/>
              </a:spcBef>
            </a:pPr>
            <a:r>
              <a:rPr lang="de-CH" altLang="de-DE" sz="1200" i="0" dirty="0">
                <a:solidFill>
                  <a:schemeClr val="tx1"/>
                </a:solidFill>
                <a:sym typeface="Helvetica" pitchFamily="34" charset="0"/>
              </a:rPr>
              <a:t>Was wird eine gute Passung in der Sek I sein?</a:t>
            </a:r>
          </a:p>
        </p:txBody>
      </p:sp>
      <p:sp>
        <p:nvSpPr>
          <p:cNvPr id="22" name="Rechteck 21"/>
          <p:cNvSpPr/>
          <p:nvPr/>
        </p:nvSpPr>
        <p:spPr>
          <a:xfrm>
            <a:off x="1699825" y="5154744"/>
            <a:ext cx="1063205" cy="923330"/>
          </a:xfrm>
          <a:prstGeom prst="rect">
            <a:avLst/>
          </a:prstGeom>
        </p:spPr>
        <p:txBody>
          <a:bodyPr wrap="square">
            <a:spAutoFit/>
          </a:bodyPr>
          <a:lstStyle/>
          <a:p>
            <a:r>
              <a:rPr lang="de-CH" sz="5400" dirty="0"/>
              <a:t>📍</a:t>
            </a:r>
          </a:p>
        </p:txBody>
      </p:sp>
      <p:sp>
        <p:nvSpPr>
          <p:cNvPr id="4" name="Rechteck 3"/>
          <p:cNvSpPr/>
          <p:nvPr/>
        </p:nvSpPr>
        <p:spPr>
          <a:xfrm>
            <a:off x="3894372" y="5160225"/>
            <a:ext cx="877163" cy="923330"/>
          </a:xfrm>
          <a:prstGeom prst="rect">
            <a:avLst/>
          </a:prstGeom>
        </p:spPr>
        <p:txBody>
          <a:bodyPr wrap="none">
            <a:spAutoFit/>
          </a:bodyPr>
          <a:lstStyle/>
          <a:p>
            <a:r>
              <a:rPr lang="de-CH" sz="5400" dirty="0"/>
              <a:t>📈</a:t>
            </a:r>
          </a:p>
        </p:txBody>
      </p:sp>
      <p:sp>
        <p:nvSpPr>
          <p:cNvPr id="6" name="Rechteck 5"/>
          <p:cNvSpPr/>
          <p:nvPr/>
        </p:nvSpPr>
        <p:spPr>
          <a:xfrm>
            <a:off x="6136843" y="5154744"/>
            <a:ext cx="877163" cy="923330"/>
          </a:xfrm>
          <a:prstGeom prst="rect">
            <a:avLst/>
          </a:prstGeom>
        </p:spPr>
        <p:txBody>
          <a:bodyPr wrap="none">
            <a:spAutoFit/>
          </a:bodyPr>
          <a:lstStyle/>
          <a:p>
            <a:r>
              <a:rPr lang="de-CH" sz="5400" dirty="0"/>
              <a:t>🔭</a:t>
            </a:r>
          </a:p>
        </p:txBody>
      </p:sp>
      <p:sp>
        <p:nvSpPr>
          <p:cNvPr id="24"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7</a:t>
            </a:fld>
            <a:endParaRPr lang="de-CH" altLang="de-DE" sz="1100" i="0" dirty="0">
              <a:solidFill>
                <a:schemeClr val="tx1"/>
              </a:solidFill>
              <a:sym typeface="Helvetica" pitchFamily="34" charset="0"/>
            </a:endParaRPr>
          </a:p>
        </p:txBody>
      </p:sp>
      <p:sp>
        <p:nvSpPr>
          <p:cNvPr id="25"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26"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8" grpId="0" animBg="1"/>
      <p:bldP spid="9" grpId="0"/>
      <p:bldP spid="10" grpId="0" animBg="1"/>
      <p:bldP spid="11" grpId="0"/>
      <p:bldP spid="18" grpId="0"/>
      <p:bldP spid="21" grpId="0"/>
      <p:bldP spid="23" grpId="0"/>
      <p:bldP spid="22" grpId="0"/>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8</a:t>
            </a:fld>
            <a:endParaRPr lang="de-CH" altLang="de-DE" sz="1100" i="0" dirty="0">
              <a:solidFill>
                <a:schemeClr val="tx1"/>
              </a:solidFill>
              <a:sym typeface="Helvetica" pitchFamily="34" charset="0"/>
            </a:endParaRPr>
          </a:p>
        </p:txBody>
      </p:sp>
      <p:sp>
        <p:nvSpPr>
          <p:cNvPr id="11"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2"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8" name="Rechteck 7"/>
          <p:cNvSpPr/>
          <p:nvPr/>
        </p:nvSpPr>
        <p:spPr>
          <a:xfrm>
            <a:off x="648714" y="2893651"/>
            <a:ext cx="609601" cy="553998"/>
          </a:xfrm>
          <a:prstGeom prst="rect">
            <a:avLst/>
          </a:prstGeom>
        </p:spPr>
        <p:txBody>
          <a:bodyPr wrap="square">
            <a:spAutoFit/>
          </a:bodyPr>
          <a:lstStyle/>
          <a:p>
            <a:r>
              <a:rPr lang="de-CH" sz="3000" dirty="0"/>
              <a:t>📍</a:t>
            </a:r>
          </a:p>
        </p:txBody>
      </p:sp>
      <p:sp>
        <p:nvSpPr>
          <p:cNvPr id="13" name="Rechteck 12"/>
          <p:cNvSpPr/>
          <p:nvPr/>
        </p:nvSpPr>
        <p:spPr>
          <a:xfrm>
            <a:off x="702049" y="3572547"/>
            <a:ext cx="502932" cy="553998"/>
          </a:xfrm>
          <a:prstGeom prst="rect">
            <a:avLst/>
          </a:prstGeom>
        </p:spPr>
        <p:txBody>
          <a:bodyPr wrap="square">
            <a:spAutoFit/>
          </a:bodyPr>
          <a:lstStyle/>
          <a:p>
            <a:r>
              <a:rPr lang="de-CH" sz="3000" dirty="0"/>
              <a:t>📈</a:t>
            </a:r>
          </a:p>
        </p:txBody>
      </p:sp>
      <p:sp>
        <p:nvSpPr>
          <p:cNvPr id="14" name="Rechteck 13"/>
          <p:cNvSpPr/>
          <p:nvPr/>
        </p:nvSpPr>
        <p:spPr>
          <a:xfrm>
            <a:off x="678616" y="4285552"/>
            <a:ext cx="502932" cy="553998"/>
          </a:xfrm>
          <a:prstGeom prst="rect">
            <a:avLst/>
          </a:prstGeom>
        </p:spPr>
        <p:txBody>
          <a:bodyPr wrap="square">
            <a:spAutoFit/>
          </a:bodyPr>
          <a:lstStyle/>
          <a:p>
            <a:r>
              <a:rPr lang="de-CH" sz="3000" dirty="0"/>
              <a:t>🔭</a:t>
            </a:r>
          </a:p>
        </p:txBody>
      </p:sp>
      <p:sp>
        <p:nvSpPr>
          <p:cNvPr id="15" name="Titel 1"/>
          <p:cNvSpPr>
            <a:spLocks noGrp="1"/>
          </p:cNvSpPr>
          <p:nvPr>
            <p:ph type="title"/>
          </p:nvPr>
        </p:nvSpPr>
        <p:spPr>
          <a:xfrm>
            <a:off x="457200" y="1198800"/>
            <a:ext cx="9154858" cy="863600"/>
          </a:xfrm>
        </p:spPr>
        <p:txBody>
          <a:bodyPr/>
          <a:lstStyle/>
          <a:p>
            <a:pPr algn="l">
              <a:defRPr/>
            </a:pPr>
            <a:r>
              <a:rPr lang="de-CH" dirty="0"/>
              <a:t>Empfehlungs- &amp; Antragsformular</a:t>
            </a:r>
          </a:p>
        </p:txBody>
      </p:sp>
      <p:pic>
        <p:nvPicPr>
          <p:cNvPr id="10" name="Grafik 9"/>
          <p:cNvPicPr>
            <a:picLocks noChangeAspect="1"/>
          </p:cNvPicPr>
          <p:nvPr/>
        </p:nvPicPr>
        <p:blipFill>
          <a:blip r:embed="rId3"/>
          <a:stretch>
            <a:fillRect/>
          </a:stretch>
        </p:blipFill>
        <p:spPr>
          <a:xfrm>
            <a:off x="1603543" y="1910500"/>
            <a:ext cx="6213148" cy="4129187"/>
          </a:xfrm>
          <a:prstGeom prst="rect">
            <a:avLst/>
          </a:prstGeom>
        </p:spPr>
      </p:pic>
    </p:spTree>
    <p:extLst>
      <p:ext uri="{BB962C8B-B14F-4D97-AF65-F5344CB8AC3E}">
        <p14:creationId xmlns:p14="http://schemas.microsoft.com/office/powerpoint/2010/main" val="25366039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p:cNvPicPr>
            <a:picLocks noChangeAspect="1"/>
          </p:cNvPicPr>
          <p:nvPr/>
        </p:nvPicPr>
        <p:blipFill>
          <a:blip r:embed="rId3"/>
          <a:stretch>
            <a:fillRect/>
          </a:stretch>
        </p:blipFill>
        <p:spPr>
          <a:xfrm>
            <a:off x="1603543" y="1910500"/>
            <a:ext cx="6213148" cy="4129187"/>
          </a:xfrm>
          <a:prstGeom prst="rect">
            <a:avLst/>
          </a:prstGeom>
        </p:spPr>
      </p:pic>
      <p:sp>
        <p:nvSpPr>
          <p:cNvPr id="10" name="Rechteck 9"/>
          <p:cNvSpPr>
            <a:spLocks noChangeArrowheads="1"/>
          </p:cNvSpPr>
          <p:nvPr/>
        </p:nvSpPr>
        <p:spPr bwMode="auto">
          <a:xfrm>
            <a:off x="1603543" y="5259941"/>
            <a:ext cx="6427470" cy="801133"/>
          </a:xfrm>
          <a:prstGeom prst="rect">
            <a:avLst/>
          </a:prstGeom>
          <a:solidFill>
            <a:srgbClr val="FF0000">
              <a:alpha val="20000"/>
            </a:srgbClr>
          </a:solidFill>
          <a:ln w="25400" algn="ctr">
            <a:solidFill>
              <a:srgbClr val="FF0000"/>
            </a:solidFill>
            <a:round/>
            <a:headEnd/>
            <a:tailEnd/>
          </a:ln>
        </p:spPr>
        <p:txBody>
          <a:bodyPr/>
          <a:lstStyle>
            <a:defPPr>
              <a:defRPr lang="en-US"/>
            </a:defPPr>
            <a:lvl1pPr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1pPr>
            <a:lvl2pPr marL="4572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2pPr>
            <a:lvl3pPr marL="9144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3pPr>
            <a:lvl4pPr marL="13716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4pPr>
            <a:lvl5pPr marL="18288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5pPr>
            <a:lvl6pPr marL="22860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6pPr>
            <a:lvl7pPr marL="27432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7pPr>
            <a:lvl8pPr marL="32004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8pPr>
            <a:lvl9pPr marL="36576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sp>
        <p:nvSpPr>
          <p:cNvPr id="9"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9</a:t>
            </a:fld>
            <a:endParaRPr lang="de-CH" altLang="de-DE" sz="1100" i="0" dirty="0">
              <a:solidFill>
                <a:schemeClr val="tx1"/>
              </a:solidFill>
              <a:sym typeface="Helvetica" pitchFamily="34" charset="0"/>
            </a:endParaRPr>
          </a:p>
        </p:txBody>
      </p:sp>
      <p:sp>
        <p:nvSpPr>
          <p:cNvPr id="11"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2"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13" name="Titel 1"/>
          <p:cNvSpPr>
            <a:spLocks noGrp="1"/>
          </p:cNvSpPr>
          <p:nvPr>
            <p:ph type="title"/>
          </p:nvPr>
        </p:nvSpPr>
        <p:spPr>
          <a:xfrm>
            <a:off x="457200" y="1198800"/>
            <a:ext cx="9154858" cy="863600"/>
          </a:xfrm>
        </p:spPr>
        <p:txBody>
          <a:bodyPr/>
          <a:lstStyle/>
          <a:p>
            <a:pPr algn="l">
              <a:defRPr/>
            </a:pPr>
            <a:r>
              <a:rPr lang="de-CH" dirty="0"/>
              <a:t>Abweichungen</a:t>
            </a:r>
          </a:p>
        </p:txBody>
      </p:sp>
    </p:spTree>
    <p:extLst>
      <p:ext uri="{BB962C8B-B14F-4D97-AF65-F5344CB8AC3E}">
        <p14:creationId xmlns:p14="http://schemas.microsoft.com/office/powerpoint/2010/main" val="41834027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theme1.xml><?xml version="1.0" encoding="utf-8"?>
<a:theme xmlns:a="http://schemas.openxmlformats.org/drawingml/2006/main" name="Designvsa">
  <a:themeElements>
    <a:clrScheme name="">
      <a:dk1>
        <a:srgbClr val="000000"/>
      </a:dk1>
      <a:lt1>
        <a:srgbClr val="FFFFFF"/>
      </a:lt1>
      <a:dk2>
        <a:srgbClr val="000000"/>
      </a:dk2>
      <a:lt2>
        <a:srgbClr val="000000"/>
      </a:lt2>
      <a:accent1>
        <a:srgbClr val="FFFFFF"/>
      </a:accent1>
      <a:accent2>
        <a:srgbClr val="333399"/>
      </a:accent2>
      <a:accent3>
        <a:srgbClr val="FFFFFF"/>
      </a:accent3>
      <a:accent4>
        <a:srgbClr val="000000"/>
      </a:accent4>
      <a:accent5>
        <a:srgbClr val="FFFFFF"/>
      </a:accent5>
      <a:accent6>
        <a:srgbClr val="2D2D8A"/>
      </a:accent6>
      <a:hlink>
        <a:srgbClr val="009999"/>
      </a:hlink>
      <a:folHlink>
        <a:srgbClr val="99CC00"/>
      </a:folHlink>
    </a:clrScheme>
    <a:fontScheme name="Default - Titelfolie">
      <a:majorFont>
        <a:latin typeface="Verdana Italic"/>
        <a:ea typeface="ヒラギノ角ゴ ProN W3"/>
        <a:cs typeface="ヒラギノ角ゴ ProN W3"/>
      </a:majorFont>
      <a:minorFont>
        <a:latin typeface="Verdana Italic"/>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Helvetica" charset="0"/>
            <a:ea typeface="ヒラギノ角ゴ ProN W3" charset="0"/>
            <a:cs typeface="ヒラギノ角ゴ ProN W3" charset="0"/>
            <a:sym typeface="Helvetica" charset="0"/>
          </a:defRPr>
        </a:defPPr>
      </a:lstStyle>
    </a:spDef>
    <a:ln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Helvetica" charset="0"/>
            <a:ea typeface="ヒラギノ角ゴ ProN W3" charset="0"/>
            <a:cs typeface="ヒラギノ角ゴ ProN W3" charset="0"/>
            <a:sym typeface="Helvetica" charset="0"/>
          </a:defRPr>
        </a:defPPr>
      </a:lstStyle>
    </a:lnDef>
  </a:objectDefaults>
  <a:extraClrSchemeLst>
    <a:extraClrScheme>
      <a:clrScheme name="Default - Titelfol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1120</Words>
  <Application>Microsoft Macintosh PowerPoint</Application>
  <PresentationFormat>Bildschirmpräsentation (4:3)</PresentationFormat>
  <Paragraphs>98</Paragraphs>
  <Slides>11</Slides>
  <Notes>11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Calibri</vt:lpstr>
      <vt:lpstr>Helvetica</vt:lpstr>
      <vt:lpstr>Symbol</vt:lpstr>
      <vt:lpstr>Verdana</vt:lpstr>
      <vt:lpstr>Verdana Italic</vt:lpstr>
      <vt:lpstr>Designvsa</vt:lpstr>
      <vt:lpstr>Der Übertritt von der Primarschule  in die Sekundarschule</vt:lpstr>
      <vt:lpstr>Themen</vt:lpstr>
      <vt:lpstr>Grundsätzliches Verständnis</vt:lpstr>
      <vt:lpstr>PowerPoint-Präsentation</vt:lpstr>
      <vt:lpstr>PowerPoint-Präsentation</vt:lpstr>
      <vt:lpstr>PowerPoint-Präsentation</vt:lpstr>
      <vt:lpstr>Grundlagen</vt:lpstr>
      <vt:lpstr>Empfehlungs- &amp; Antragsformular</vt:lpstr>
      <vt:lpstr>Abweichungen</vt:lpstr>
      <vt:lpstr>Fazit</vt:lpstr>
      <vt:lpstr>Ihre Anliegen und Fragen</vt:lpstr>
    </vt:vector>
  </TitlesOfParts>
  <Company>Kanton Solothurn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Klaus Yolanda</dc:creator>
  <cp:lastModifiedBy>Regula Portillo</cp:lastModifiedBy>
  <cp:revision>278</cp:revision>
  <cp:lastPrinted>2021-08-13T08:49:15Z</cp:lastPrinted>
  <dcterms:created xsi:type="dcterms:W3CDTF">2013-10-23T10:08:45Z</dcterms:created>
  <dcterms:modified xsi:type="dcterms:W3CDTF">2025-04-23T08:35:02Z</dcterms:modified>
</cp:coreProperties>
</file>