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sldIdLst>
    <p:sldId id="261" r:id="rId2"/>
    <p:sldId id="336" r:id="rId3"/>
    <p:sldId id="345" r:id="rId4"/>
    <p:sldId id="330" r:id="rId5"/>
    <p:sldId id="301" r:id="rId6"/>
    <p:sldId id="319" r:id="rId7"/>
    <p:sldId id="334" r:id="rId8"/>
    <p:sldId id="311" r:id="rId9"/>
    <p:sldId id="280" r:id="rId10"/>
    <p:sldId id="326" r:id="rId11"/>
    <p:sldId id="328" r:id="rId12"/>
    <p:sldId id="329" r:id="rId13"/>
    <p:sldId id="281" r:id="rId14"/>
    <p:sldId id="340" r:id="rId15"/>
    <p:sldId id="323" r:id="rId16"/>
    <p:sldId id="331" r:id="rId17"/>
    <p:sldId id="320" r:id="rId18"/>
    <p:sldId id="321" r:id="rId19"/>
    <p:sldId id="343" r:id="rId20"/>
    <p:sldId id="341" r:id="rId21"/>
    <p:sldId id="342" r:id="rId22"/>
    <p:sldId id="339" r:id="rId23"/>
    <p:sldId id="333" r:id="rId24"/>
    <p:sldId id="316" r:id="rId25"/>
    <p:sldId id="325" r:id="rId26"/>
    <p:sldId id="279" r:id="rId2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05"/>
    <p:restoredTop sz="67612"/>
  </p:normalViewPr>
  <p:slideViewPr>
    <p:cSldViewPr snapToGrid="0" snapToObjects="1">
      <p:cViewPr varScale="1">
        <p:scale>
          <a:sx n="39" d="100"/>
          <a:sy n="39" d="100"/>
        </p:scale>
        <p:origin x="6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BABCD3-54FC-9B40-A892-C113E45B182D}" type="datetimeFigureOut">
              <a:rPr lang="de-DE" smtClean="0"/>
              <a:t>04.05.2018</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3A71A0-A8DE-924F-8382-4BD3CEDE4700}" type="slidenum">
              <a:rPr lang="de-DE" smtClean="0"/>
              <a:t>‹Nr.›</a:t>
            </a:fld>
            <a:endParaRPr lang="de-DE"/>
          </a:p>
        </p:txBody>
      </p:sp>
    </p:spTree>
    <p:extLst>
      <p:ext uri="{BB962C8B-B14F-4D97-AF65-F5344CB8AC3E}">
        <p14:creationId xmlns:p14="http://schemas.microsoft.com/office/powerpoint/2010/main" val="1383714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7"/>
          <p:cNvSpPr txBox="1">
            <a:spLocks noGrp="1" noChangeArrowheads="1"/>
          </p:cNvSpPr>
          <p:nvPr/>
        </p:nvSpPr>
        <p:spPr bwMode="auto">
          <a:xfrm>
            <a:off x="3885275" y="9446633"/>
            <a:ext cx="2971093" cy="499044"/>
          </a:xfrm>
          <a:prstGeom prst="rect">
            <a:avLst/>
          </a:prstGeom>
          <a:noFill/>
          <a:ln w="9525">
            <a:noFill/>
            <a:miter lim="800000"/>
            <a:headEnd/>
            <a:tailEnd/>
          </a:ln>
        </p:spPr>
        <p:txBody>
          <a:bodyPr lIns="91825" tIns="45912" rIns="91825" bIns="45912" anchor="b"/>
          <a:lstStyle/>
          <a:p>
            <a:pPr algn="r" defTabSz="919049"/>
            <a:fld id="{DD2ED86E-6758-426E-B353-BEAE92AF5B26}" type="slidenum">
              <a:rPr lang="de-DE" sz="1200"/>
              <a:pPr algn="r" defTabSz="919049"/>
              <a:t>1</a:t>
            </a:fld>
            <a:endParaRPr lang="de-DE" sz="1200"/>
          </a:p>
        </p:txBody>
      </p:sp>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p:txBody>
          <a:bodyPr/>
          <a:lstStyle/>
          <a:p>
            <a:r>
              <a:rPr lang="de-DE" dirty="0" smtClean="0">
                <a:latin typeface="Arial Unicode MS"/>
              </a:rPr>
              <a:t>Untertitel:</a:t>
            </a:r>
            <a:r>
              <a:rPr lang="de-DE" baseline="0" dirty="0" smtClean="0">
                <a:latin typeface="Arial Unicode MS"/>
              </a:rPr>
              <a:t> KG und Schule rücken näher zusammen!</a:t>
            </a:r>
            <a:endParaRPr lang="de-DE" dirty="0" smtClean="0">
              <a:latin typeface="Arial Unicode MS"/>
            </a:endParaRPr>
          </a:p>
        </p:txBody>
      </p:sp>
      <p:sp>
        <p:nvSpPr>
          <p:cNvPr id="2" name="Fußzeilenplatzhalter 1"/>
          <p:cNvSpPr>
            <a:spLocks noGrp="1"/>
          </p:cNvSpPr>
          <p:nvPr>
            <p:ph type="ftr" sz="quarter" idx="10"/>
          </p:nvPr>
        </p:nvSpPr>
        <p:spPr/>
        <p:txBody>
          <a:bodyPr/>
          <a:lstStyle/>
          <a:p>
            <a:endParaRPr lang="de-DE"/>
          </a:p>
        </p:txBody>
      </p:sp>
    </p:spTree>
    <p:extLst>
      <p:ext uri="{BB962C8B-B14F-4D97-AF65-F5344CB8AC3E}">
        <p14:creationId xmlns:p14="http://schemas.microsoft.com/office/powerpoint/2010/main" val="987490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Insgesamt wird aus internationalen Vergleichen deutlich, dass Länder mit einer späteren</a:t>
            </a:r>
          </a:p>
          <a:p>
            <a:r>
              <a:rPr lang="de-DE" sz="1200" kern="1200" dirty="0" smtClean="0">
                <a:solidFill>
                  <a:schemeClr val="tx1"/>
                </a:solidFill>
                <a:effectLst/>
                <a:latin typeface="+mn-lt"/>
                <a:ea typeface="+mn-ea"/>
                <a:cs typeface="+mn-cs"/>
              </a:rPr>
              <a:t>Einschulung keine Nachteile </a:t>
            </a:r>
            <a:r>
              <a:rPr lang="de-DE" sz="1200" kern="1200" dirty="0" err="1" smtClean="0">
                <a:solidFill>
                  <a:schemeClr val="tx1"/>
                </a:solidFill>
                <a:effectLst/>
                <a:latin typeface="+mn-lt"/>
                <a:ea typeface="+mn-ea"/>
                <a:cs typeface="+mn-cs"/>
              </a:rPr>
              <a:t>gegenüber</a:t>
            </a:r>
            <a:r>
              <a:rPr lang="de-DE" sz="1200" kern="1200" dirty="0" smtClean="0">
                <a:solidFill>
                  <a:schemeClr val="tx1"/>
                </a:solidFill>
                <a:effectLst/>
                <a:latin typeface="+mn-lt"/>
                <a:ea typeface="+mn-ea"/>
                <a:cs typeface="+mn-cs"/>
              </a:rPr>
              <a:t> Ländern mit </a:t>
            </a:r>
            <a:r>
              <a:rPr lang="de-DE" sz="1200" kern="1200" dirty="0" err="1" smtClean="0">
                <a:solidFill>
                  <a:schemeClr val="tx1"/>
                </a:solidFill>
                <a:effectLst/>
                <a:latin typeface="+mn-lt"/>
                <a:ea typeface="+mn-ea"/>
                <a:cs typeface="+mn-cs"/>
              </a:rPr>
              <a:t>früherer</a:t>
            </a:r>
            <a:r>
              <a:rPr lang="de-DE" sz="1200" kern="1200" dirty="0" smtClean="0">
                <a:solidFill>
                  <a:schemeClr val="tx1"/>
                </a:solidFill>
                <a:effectLst/>
                <a:latin typeface="+mn-lt"/>
                <a:ea typeface="+mn-ea"/>
                <a:cs typeface="+mn-cs"/>
              </a:rPr>
              <a:t> Einschulung haben. </a:t>
            </a:r>
            <a:r>
              <a:rPr lang="de-DE" sz="1200" kern="1200" dirty="0" err="1" smtClean="0">
                <a:solidFill>
                  <a:schemeClr val="tx1"/>
                </a:solidFill>
                <a:effectLst/>
                <a:latin typeface="+mn-lt"/>
                <a:ea typeface="+mn-ea"/>
                <a:cs typeface="+mn-cs"/>
              </a:rPr>
              <a:t>Dollase</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kommt in einem Sammelartikel </a:t>
            </a:r>
            <a:r>
              <a:rPr lang="de-DE" sz="1200" kern="1200" dirty="0" err="1" smtClean="0">
                <a:solidFill>
                  <a:schemeClr val="tx1"/>
                </a:solidFill>
                <a:effectLst/>
                <a:latin typeface="+mn-lt"/>
                <a:ea typeface="+mn-ea"/>
                <a:cs typeface="+mn-cs"/>
              </a:rPr>
              <a:t>über</a:t>
            </a:r>
            <a:r>
              <a:rPr lang="de-DE" sz="1200" kern="1200" dirty="0" smtClean="0">
                <a:solidFill>
                  <a:schemeClr val="tx1"/>
                </a:solidFill>
                <a:effectLst/>
                <a:latin typeface="+mn-lt"/>
                <a:ea typeface="+mn-ea"/>
                <a:cs typeface="+mn-cs"/>
              </a:rPr>
              <a:t> die Head Start Projekte der 70er Jahre und die</a:t>
            </a:r>
          </a:p>
          <a:p>
            <a:r>
              <a:rPr lang="de-DE" sz="1200" kern="1200" dirty="0" smtClean="0">
                <a:solidFill>
                  <a:schemeClr val="tx1"/>
                </a:solidFill>
                <a:effectLst/>
                <a:latin typeface="+mn-lt"/>
                <a:ea typeface="+mn-ea"/>
                <a:cs typeface="+mn-cs"/>
              </a:rPr>
              <a:t>UGLU‐Studie zum Schluss, dass ein </a:t>
            </a:r>
            <a:r>
              <a:rPr lang="de-DE" sz="1200" kern="1200" dirty="0" err="1" smtClean="0">
                <a:solidFill>
                  <a:schemeClr val="tx1"/>
                </a:solidFill>
                <a:effectLst/>
                <a:latin typeface="+mn-lt"/>
                <a:ea typeface="+mn-ea"/>
                <a:cs typeface="+mn-cs"/>
              </a:rPr>
              <a:t>früher</a:t>
            </a:r>
            <a:r>
              <a:rPr lang="de-DE" sz="1200" kern="1200" dirty="0" smtClean="0">
                <a:solidFill>
                  <a:schemeClr val="tx1"/>
                </a:solidFill>
                <a:effectLst/>
                <a:latin typeface="+mn-lt"/>
                <a:ea typeface="+mn-ea"/>
                <a:cs typeface="+mn-cs"/>
              </a:rPr>
              <a:t> einsetzendes schulisches Lernen (wie z.B. eine</a:t>
            </a:r>
          </a:p>
          <a:p>
            <a:r>
              <a:rPr lang="de-DE" sz="1200" kern="1200" dirty="0" err="1" smtClean="0">
                <a:solidFill>
                  <a:schemeClr val="tx1"/>
                </a:solidFill>
                <a:effectLst/>
                <a:latin typeface="+mn-lt"/>
                <a:ea typeface="+mn-ea"/>
                <a:cs typeface="+mn-cs"/>
              </a:rPr>
              <a:t>Lesefrühf.rderung</a:t>
            </a:r>
            <a:r>
              <a:rPr lang="de-DE" sz="1200" kern="1200" dirty="0" smtClean="0">
                <a:solidFill>
                  <a:schemeClr val="tx1"/>
                </a:solidFill>
                <a:effectLst/>
                <a:latin typeface="+mn-lt"/>
                <a:ea typeface="+mn-ea"/>
                <a:cs typeface="+mn-cs"/>
              </a:rPr>
              <a:t>) keinen pos. Effekte auf die spätere schulische Leistung hat. </a:t>
            </a:r>
            <a:r>
              <a:rPr lang="de-DE" sz="1200" kern="1200" dirty="0" err="1" smtClean="0">
                <a:solidFill>
                  <a:schemeClr val="tx1"/>
                </a:solidFill>
                <a:effectLst/>
                <a:latin typeface="+mn-lt"/>
                <a:ea typeface="+mn-ea"/>
                <a:cs typeface="+mn-cs"/>
              </a:rPr>
              <a:t>Frühe</a:t>
            </a:r>
            <a:endParaRPr lang="de-DE" sz="1200" kern="1200" dirty="0" smtClean="0">
              <a:solidFill>
                <a:schemeClr val="tx1"/>
              </a:solidFill>
              <a:effectLst/>
              <a:latin typeface="+mn-lt"/>
              <a:ea typeface="+mn-ea"/>
              <a:cs typeface="+mn-cs"/>
            </a:endParaRPr>
          </a:p>
          <a:p>
            <a:r>
              <a:rPr lang="de-DE" sz="1200" kern="1200" dirty="0" err="1" smtClean="0">
                <a:solidFill>
                  <a:schemeClr val="tx1"/>
                </a:solidFill>
                <a:effectLst/>
                <a:latin typeface="+mn-lt"/>
                <a:ea typeface="+mn-ea"/>
                <a:cs typeface="+mn-cs"/>
              </a:rPr>
              <a:t>instruktionale</a:t>
            </a:r>
            <a:r>
              <a:rPr lang="de-DE" sz="1200" kern="1200" dirty="0" smtClean="0">
                <a:solidFill>
                  <a:schemeClr val="tx1"/>
                </a:solidFill>
                <a:effectLst/>
                <a:latin typeface="+mn-lt"/>
                <a:ea typeface="+mn-ea"/>
                <a:cs typeface="+mn-cs"/>
              </a:rPr>
              <a:t> Programme mögen kurzfristig Vorteile bringen, sind aber typischerweise</a:t>
            </a:r>
          </a:p>
          <a:p>
            <a:r>
              <a:rPr lang="de-DE" sz="1200" kern="1200" dirty="0" smtClean="0">
                <a:solidFill>
                  <a:schemeClr val="tx1"/>
                </a:solidFill>
                <a:effectLst/>
                <a:latin typeface="+mn-lt"/>
                <a:ea typeface="+mn-ea"/>
                <a:cs typeface="+mn-cs"/>
              </a:rPr>
              <a:t>durch </a:t>
            </a:r>
            <a:r>
              <a:rPr lang="de-DE" sz="1200" kern="1200" dirty="0" err="1" smtClean="0">
                <a:solidFill>
                  <a:schemeClr val="tx1"/>
                </a:solidFill>
                <a:effectLst/>
                <a:latin typeface="+mn-lt"/>
                <a:ea typeface="+mn-ea"/>
                <a:cs typeface="+mn-cs"/>
              </a:rPr>
              <a:t>Washing</a:t>
            </a:r>
            <a:r>
              <a:rPr lang="de-DE" sz="1200" kern="1200" dirty="0" smtClean="0">
                <a:solidFill>
                  <a:schemeClr val="tx1"/>
                </a:solidFill>
                <a:effectLst/>
                <a:latin typeface="+mn-lt"/>
                <a:ea typeface="+mn-ea"/>
                <a:cs typeface="+mn-cs"/>
              </a:rPr>
              <a:t>‐Out‐Effekte gekennzeichnet. </a:t>
            </a:r>
            <a:r>
              <a:rPr lang="de-DE" sz="1200" kern="1200" dirty="0" err="1" smtClean="0">
                <a:solidFill>
                  <a:schemeClr val="tx1"/>
                </a:solidFill>
                <a:effectLst/>
                <a:latin typeface="+mn-lt"/>
                <a:ea typeface="+mn-ea"/>
                <a:cs typeface="+mn-cs"/>
              </a:rPr>
              <a:t>Washing</a:t>
            </a:r>
            <a:r>
              <a:rPr lang="de-DE" sz="1200" kern="1200" dirty="0" smtClean="0">
                <a:solidFill>
                  <a:schemeClr val="tx1"/>
                </a:solidFill>
                <a:effectLst/>
                <a:latin typeface="+mn-lt"/>
                <a:ea typeface="+mn-ea"/>
                <a:cs typeface="+mn-cs"/>
              </a:rPr>
              <a:t>‐out Effekte sind Effekte, die nur</a:t>
            </a:r>
          </a:p>
          <a:p>
            <a:r>
              <a:rPr lang="de-DE" sz="1200" kern="1200" dirty="0" smtClean="0">
                <a:solidFill>
                  <a:schemeClr val="tx1"/>
                </a:solidFill>
                <a:effectLst/>
                <a:latin typeface="+mn-lt"/>
                <a:ea typeface="+mn-ea"/>
                <a:cs typeface="+mn-cs"/>
              </a:rPr>
              <a:t>kurzfristig wirken und meist schon nach dem ersten Schuljahr wieder verschwunden</a:t>
            </a:r>
          </a:p>
          <a:p>
            <a:r>
              <a:rPr lang="de-DE" sz="1200" kern="1200" dirty="0" smtClean="0">
                <a:solidFill>
                  <a:schemeClr val="tx1"/>
                </a:solidFill>
                <a:effectLst/>
                <a:latin typeface="+mn-lt"/>
                <a:ea typeface="+mn-ea"/>
                <a:cs typeface="+mn-cs"/>
              </a:rPr>
              <a:t>sind. Hingegen zeichnet sich spielbasierte Förderung oft durch </a:t>
            </a:r>
            <a:r>
              <a:rPr lang="de-DE" sz="1200" kern="1200" dirty="0" err="1" smtClean="0">
                <a:solidFill>
                  <a:schemeClr val="tx1"/>
                </a:solidFill>
                <a:effectLst/>
                <a:latin typeface="+mn-lt"/>
                <a:ea typeface="+mn-ea"/>
                <a:cs typeface="+mn-cs"/>
              </a:rPr>
              <a:t>Sleeper</a:t>
            </a:r>
            <a:r>
              <a:rPr lang="de-DE" sz="1200" kern="1200" dirty="0" smtClean="0">
                <a:solidFill>
                  <a:schemeClr val="tx1"/>
                </a:solidFill>
                <a:effectLst/>
                <a:latin typeface="+mn-lt"/>
                <a:ea typeface="+mn-ea"/>
                <a:cs typeface="+mn-cs"/>
              </a:rPr>
              <a:t>‐Effekte aus – also</a:t>
            </a:r>
          </a:p>
          <a:p>
            <a:r>
              <a:rPr lang="de-DE" sz="1200" kern="1200" dirty="0" smtClean="0">
                <a:solidFill>
                  <a:schemeClr val="tx1"/>
                </a:solidFill>
                <a:effectLst/>
                <a:latin typeface="+mn-lt"/>
                <a:ea typeface="+mn-ea"/>
                <a:cs typeface="+mn-cs"/>
              </a:rPr>
              <a:t>Effekte, welche erst nach einer gewissen Zeit zum Tragen kommen.</a:t>
            </a:r>
          </a:p>
          <a:p>
            <a:r>
              <a:rPr lang="de-DE" sz="1200" kern="1200" dirty="0" err="1" smtClean="0">
                <a:solidFill>
                  <a:schemeClr val="tx1"/>
                </a:solidFill>
                <a:effectLst/>
                <a:latin typeface="+mn-lt"/>
                <a:ea typeface="+mn-ea"/>
                <a:cs typeface="+mn-cs"/>
              </a:rPr>
              <a:t>Gründe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für</a:t>
            </a:r>
            <a:r>
              <a:rPr lang="de-DE" sz="1200" kern="1200" dirty="0" smtClean="0">
                <a:solidFill>
                  <a:schemeClr val="tx1"/>
                </a:solidFill>
                <a:effectLst/>
                <a:latin typeface="+mn-lt"/>
                <a:ea typeface="+mn-ea"/>
                <a:cs typeface="+mn-cs"/>
              </a:rPr>
              <a:t> solche </a:t>
            </a:r>
            <a:r>
              <a:rPr lang="de-DE" sz="1200" kern="1200" dirty="0" err="1" smtClean="0">
                <a:solidFill>
                  <a:schemeClr val="tx1"/>
                </a:solidFill>
                <a:effectLst/>
                <a:latin typeface="+mn-lt"/>
                <a:ea typeface="+mn-ea"/>
                <a:cs typeface="+mn-cs"/>
              </a:rPr>
              <a:t>Washing</a:t>
            </a:r>
            <a:r>
              <a:rPr lang="de-DE" sz="1200" kern="1200" dirty="0" smtClean="0">
                <a:solidFill>
                  <a:schemeClr val="tx1"/>
                </a:solidFill>
                <a:effectLst/>
                <a:latin typeface="+mn-lt"/>
                <a:ea typeface="+mn-ea"/>
                <a:cs typeface="+mn-cs"/>
              </a:rPr>
              <a:t>‐Out Effekte könnten sein, dass Kinder von ihrer Entwicklung</a:t>
            </a:r>
          </a:p>
          <a:p>
            <a:r>
              <a:rPr lang="de-DE" sz="1200" kern="1200" dirty="0" smtClean="0">
                <a:solidFill>
                  <a:schemeClr val="tx1"/>
                </a:solidFill>
                <a:effectLst/>
                <a:latin typeface="+mn-lt"/>
                <a:ea typeface="+mn-ea"/>
                <a:cs typeface="+mn-cs"/>
              </a:rPr>
              <a:t>her laut </a:t>
            </a:r>
            <a:r>
              <a:rPr lang="de-DE" sz="1200" kern="1200" dirty="0" err="1" smtClean="0">
                <a:solidFill>
                  <a:schemeClr val="tx1"/>
                </a:solidFill>
                <a:effectLst/>
                <a:latin typeface="+mn-lt"/>
                <a:ea typeface="+mn-ea"/>
                <a:cs typeface="+mn-cs"/>
              </a:rPr>
              <a:t>Hasselhorn</a:t>
            </a:r>
            <a:r>
              <a:rPr lang="de-DE" sz="1200" kern="1200" dirty="0" smtClean="0">
                <a:solidFill>
                  <a:schemeClr val="tx1"/>
                </a:solidFill>
                <a:effectLst/>
                <a:latin typeface="+mn-lt"/>
                <a:ea typeface="+mn-ea"/>
                <a:cs typeface="+mn-cs"/>
              </a:rPr>
              <a:t> erst ab ca. 7 Jahren </a:t>
            </a:r>
            <a:r>
              <a:rPr lang="de-DE" sz="1200" kern="1200" dirty="0" err="1" smtClean="0">
                <a:solidFill>
                  <a:schemeClr val="tx1"/>
                </a:solidFill>
                <a:effectLst/>
                <a:latin typeface="+mn-lt"/>
                <a:ea typeface="+mn-ea"/>
                <a:cs typeface="+mn-cs"/>
              </a:rPr>
              <a:t>überhaupt</a:t>
            </a:r>
            <a:r>
              <a:rPr lang="de-DE" sz="1200" kern="1200" dirty="0" smtClean="0">
                <a:solidFill>
                  <a:schemeClr val="tx1"/>
                </a:solidFill>
                <a:effectLst/>
                <a:latin typeface="+mn-lt"/>
                <a:ea typeface="+mn-ea"/>
                <a:cs typeface="+mn-cs"/>
              </a:rPr>
              <a:t> fähig sind, effizient intentional zu</a:t>
            </a:r>
          </a:p>
          <a:p>
            <a:r>
              <a:rPr lang="de-DE" sz="1200" kern="1200" dirty="0" smtClean="0">
                <a:solidFill>
                  <a:schemeClr val="tx1"/>
                </a:solidFill>
                <a:effectLst/>
                <a:latin typeface="+mn-lt"/>
                <a:ea typeface="+mn-ea"/>
                <a:cs typeface="+mn-cs"/>
              </a:rPr>
              <a:t>lernen und instruktive Settings gut zu nutzen. Dem zielorientierten Lernen sind</a:t>
            </a:r>
          </a:p>
          <a:p>
            <a:r>
              <a:rPr lang="de-DE" sz="1200" kern="1200" dirty="0" smtClean="0">
                <a:solidFill>
                  <a:schemeClr val="tx1"/>
                </a:solidFill>
                <a:effectLst/>
                <a:latin typeface="+mn-lt"/>
                <a:ea typeface="+mn-ea"/>
                <a:cs typeface="+mn-cs"/>
              </a:rPr>
              <a:t>entwicklungspsychologisch betrachtet bis in die ersten Schuljahre hinein Grenzen</a:t>
            </a:r>
          </a:p>
          <a:p>
            <a:r>
              <a:rPr lang="de-DE" sz="1200" kern="1200" dirty="0" smtClean="0">
                <a:solidFill>
                  <a:schemeClr val="tx1"/>
                </a:solidFill>
                <a:effectLst/>
                <a:latin typeface="+mn-lt"/>
                <a:ea typeface="+mn-ea"/>
                <a:cs typeface="+mn-cs"/>
              </a:rPr>
              <a:t>gesetzt. So machen die wachsende Kapazität des Arbeitsgedächtnisses, die</a:t>
            </a:r>
          </a:p>
          <a:p>
            <a:r>
              <a:rPr lang="de-DE" sz="1200" kern="1200" dirty="0" smtClean="0">
                <a:solidFill>
                  <a:schemeClr val="tx1"/>
                </a:solidFill>
                <a:effectLst/>
                <a:latin typeface="+mn-lt"/>
                <a:ea typeface="+mn-ea"/>
                <a:cs typeface="+mn-cs"/>
              </a:rPr>
              <a:t>Veränderungen in Bezug auf den kindlichen Überoptimismus und die subjektiven</a:t>
            </a:r>
          </a:p>
          <a:p>
            <a:r>
              <a:rPr lang="de-DE" sz="1200" kern="1200" dirty="0" err="1" smtClean="0">
                <a:solidFill>
                  <a:schemeClr val="tx1"/>
                </a:solidFill>
                <a:effectLst/>
                <a:latin typeface="+mn-lt"/>
                <a:ea typeface="+mn-ea"/>
                <a:cs typeface="+mn-cs"/>
              </a:rPr>
              <a:t>Kompetenzüberzeugungen</a:t>
            </a:r>
            <a:r>
              <a:rPr lang="de-DE" sz="1200" kern="1200" dirty="0" smtClean="0">
                <a:solidFill>
                  <a:schemeClr val="tx1"/>
                </a:solidFill>
                <a:effectLst/>
                <a:latin typeface="+mn-lt"/>
                <a:ea typeface="+mn-ea"/>
                <a:cs typeface="+mn-cs"/>
              </a:rPr>
              <a:t> das </a:t>
            </a:r>
            <a:r>
              <a:rPr lang="de-DE" sz="1200" kern="1200" dirty="0" err="1" smtClean="0">
                <a:solidFill>
                  <a:schemeClr val="tx1"/>
                </a:solidFill>
                <a:effectLst/>
                <a:latin typeface="+mn-lt"/>
                <a:ea typeface="+mn-ea"/>
                <a:cs typeface="+mn-cs"/>
              </a:rPr>
              <a:t>instruktionale</a:t>
            </a:r>
            <a:r>
              <a:rPr lang="de-DE" sz="1200" kern="1200" dirty="0" smtClean="0">
                <a:solidFill>
                  <a:schemeClr val="tx1"/>
                </a:solidFill>
                <a:effectLst/>
                <a:latin typeface="+mn-lt"/>
                <a:ea typeface="+mn-ea"/>
                <a:cs typeface="+mn-cs"/>
              </a:rPr>
              <a:t> Lernen zwar zunehmend möglich, die</a:t>
            </a:r>
          </a:p>
          <a:p>
            <a:r>
              <a:rPr lang="de-DE" sz="1200" kern="1200" dirty="0" smtClean="0">
                <a:solidFill>
                  <a:schemeClr val="tx1"/>
                </a:solidFill>
                <a:effectLst/>
                <a:latin typeface="+mn-lt"/>
                <a:ea typeface="+mn-ea"/>
                <a:cs typeface="+mn-cs"/>
              </a:rPr>
              <a:t>Verschiebung vom spielorientierten Lernen in Richtung </a:t>
            </a:r>
            <a:r>
              <a:rPr lang="de-DE" sz="1200" kern="1200" dirty="0" err="1" smtClean="0">
                <a:solidFill>
                  <a:schemeClr val="tx1"/>
                </a:solidFill>
                <a:effectLst/>
                <a:latin typeface="+mn-lt"/>
                <a:ea typeface="+mn-ea"/>
                <a:cs typeface="+mn-cs"/>
              </a:rPr>
              <a:t>instruktional</a:t>
            </a:r>
            <a:r>
              <a:rPr lang="de-DE" sz="1200" kern="1200" dirty="0" smtClean="0">
                <a:solidFill>
                  <a:schemeClr val="tx1"/>
                </a:solidFill>
                <a:effectLst/>
                <a:latin typeface="+mn-lt"/>
                <a:ea typeface="+mn-ea"/>
                <a:cs typeface="+mn-cs"/>
              </a:rPr>
              <a:t>‐zielorientiertem</a:t>
            </a:r>
          </a:p>
          <a:p>
            <a:r>
              <a:rPr lang="de-DE" sz="1200" kern="1200" dirty="0" smtClean="0">
                <a:solidFill>
                  <a:schemeClr val="tx1"/>
                </a:solidFill>
                <a:effectLst/>
                <a:latin typeface="+mn-lt"/>
                <a:ea typeface="+mn-ea"/>
                <a:cs typeface="+mn-cs"/>
              </a:rPr>
              <a:t>Lernen verläuft jedoch langsam, kontinuierlich und </a:t>
            </a:r>
            <a:r>
              <a:rPr lang="de-DE" sz="1200" kern="1200" dirty="0" err="1" smtClean="0">
                <a:solidFill>
                  <a:schemeClr val="tx1"/>
                </a:solidFill>
                <a:effectLst/>
                <a:latin typeface="+mn-lt"/>
                <a:ea typeface="+mn-ea"/>
                <a:cs typeface="+mn-cs"/>
              </a:rPr>
              <a:t>für</a:t>
            </a:r>
            <a:r>
              <a:rPr lang="de-DE" sz="1200" kern="1200" dirty="0" smtClean="0">
                <a:solidFill>
                  <a:schemeClr val="tx1"/>
                </a:solidFill>
                <a:effectLst/>
                <a:latin typeface="+mn-lt"/>
                <a:ea typeface="+mn-ea"/>
                <a:cs typeface="+mn-cs"/>
              </a:rPr>
              <a:t> die einzelnen Kinder</a:t>
            </a:r>
          </a:p>
          <a:p>
            <a:r>
              <a:rPr lang="de-DE" sz="1200" kern="1200" dirty="0" smtClean="0">
                <a:solidFill>
                  <a:schemeClr val="tx1"/>
                </a:solidFill>
                <a:effectLst/>
                <a:latin typeface="+mn-lt"/>
                <a:ea typeface="+mn-ea"/>
                <a:cs typeface="+mn-cs"/>
              </a:rPr>
              <a:t>unterschiedlich schnell. Ein zwischen Kindergarten und Schule verlaufender Bruch in</a:t>
            </a:r>
          </a:p>
          <a:p>
            <a:r>
              <a:rPr lang="de-DE" sz="1200" kern="1200" dirty="0" smtClean="0">
                <a:solidFill>
                  <a:schemeClr val="tx1"/>
                </a:solidFill>
                <a:effectLst/>
                <a:latin typeface="+mn-lt"/>
                <a:ea typeface="+mn-ea"/>
                <a:cs typeface="+mn-cs"/>
              </a:rPr>
              <a:t>Bezug auf die unterschiedlichen </a:t>
            </a:r>
            <a:r>
              <a:rPr lang="de-DE" sz="1200" kern="1200" dirty="0" err="1" smtClean="0">
                <a:solidFill>
                  <a:schemeClr val="tx1"/>
                </a:solidFill>
                <a:effectLst/>
                <a:latin typeface="+mn-lt"/>
                <a:ea typeface="+mn-ea"/>
                <a:cs typeface="+mn-cs"/>
              </a:rPr>
              <a:t>Lernmodi</a:t>
            </a:r>
            <a:r>
              <a:rPr lang="de-DE" sz="1200" kern="1200" dirty="0" smtClean="0">
                <a:solidFill>
                  <a:schemeClr val="tx1"/>
                </a:solidFill>
                <a:effectLst/>
                <a:latin typeface="+mn-lt"/>
                <a:ea typeface="+mn-ea"/>
                <a:cs typeface="+mn-cs"/>
              </a:rPr>
              <a:t> kann daher kaum gerechtfertigt werden.</a:t>
            </a:r>
          </a:p>
          <a:p>
            <a:r>
              <a:rPr lang="de-DE" sz="1200" kern="1200" dirty="0" smtClean="0">
                <a:solidFill>
                  <a:schemeClr val="tx1"/>
                </a:solidFill>
                <a:effectLst/>
                <a:latin typeface="+mn-lt"/>
                <a:ea typeface="+mn-ea"/>
                <a:cs typeface="+mn-cs"/>
              </a:rPr>
              <a:t>Vielmehr sollte es darum gehen, eine adäquate Mischung von möglichen Lernformen</a:t>
            </a:r>
          </a:p>
          <a:p>
            <a:r>
              <a:rPr lang="de-DE" sz="1200" kern="1200" dirty="0" smtClean="0">
                <a:solidFill>
                  <a:schemeClr val="tx1"/>
                </a:solidFill>
                <a:effectLst/>
                <a:latin typeface="+mn-lt"/>
                <a:ea typeface="+mn-ea"/>
                <a:cs typeface="+mn-cs"/>
              </a:rPr>
              <a:t>bereitzustellen, das aus dem Kindergarten bekannte Spielangebot anzureichern und auf</a:t>
            </a:r>
          </a:p>
          <a:p>
            <a:r>
              <a:rPr lang="de-DE" sz="1200" kern="1200" dirty="0" smtClean="0">
                <a:solidFill>
                  <a:schemeClr val="tx1"/>
                </a:solidFill>
                <a:effectLst/>
                <a:latin typeface="+mn-lt"/>
                <a:ea typeface="+mn-ea"/>
                <a:cs typeface="+mn-cs"/>
              </a:rPr>
              <a:t>die Entwicklungsvoraussetzungen der Kinder abzustimmen.</a:t>
            </a:r>
          </a:p>
          <a:p>
            <a:endParaRPr lang="de-DE" dirty="0"/>
          </a:p>
        </p:txBody>
      </p:sp>
      <p:sp>
        <p:nvSpPr>
          <p:cNvPr id="4" name="Foliennummernplatzhalter 3"/>
          <p:cNvSpPr>
            <a:spLocks noGrp="1"/>
          </p:cNvSpPr>
          <p:nvPr>
            <p:ph type="sldNum" sz="quarter" idx="10"/>
          </p:nvPr>
        </p:nvSpPr>
        <p:spPr/>
        <p:txBody>
          <a:bodyPr/>
          <a:lstStyle/>
          <a:p>
            <a:fld id="{283A71A0-A8DE-924F-8382-4BD3CEDE4700}" type="slidenum">
              <a:rPr lang="de-DE" smtClean="0"/>
              <a:t>12</a:t>
            </a:fld>
            <a:endParaRPr lang="de-DE"/>
          </a:p>
        </p:txBody>
      </p:sp>
    </p:spTree>
    <p:extLst>
      <p:ext uri="{BB962C8B-B14F-4D97-AF65-F5344CB8AC3E}">
        <p14:creationId xmlns:p14="http://schemas.microsoft.com/office/powerpoint/2010/main" val="957786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83A71A0-A8DE-924F-8382-4BD3CEDE4700}" type="slidenum">
              <a:rPr lang="de-DE" smtClean="0"/>
              <a:t>13</a:t>
            </a:fld>
            <a:endParaRPr lang="de-DE"/>
          </a:p>
        </p:txBody>
      </p:sp>
    </p:spTree>
    <p:extLst>
      <p:ext uri="{BB962C8B-B14F-4D97-AF65-F5344CB8AC3E}">
        <p14:creationId xmlns:p14="http://schemas.microsoft.com/office/powerpoint/2010/main" val="1898705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Es zeigte sich, dass Vorschuleinrichtungen mit einer ausgeprägten</a:t>
            </a:r>
          </a:p>
          <a:p>
            <a:r>
              <a:rPr lang="de-DE" sz="1200" kern="1200" dirty="0" smtClean="0">
                <a:solidFill>
                  <a:schemeClr val="tx1"/>
                </a:solidFill>
                <a:effectLst/>
                <a:latin typeface="+mn-lt"/>
                <a:ea typeface="+mn-ea"/>
                <a:cs typeface="+mn-cs"/>
              </a:rPr>
              <a:t>Bildungswirksamkeit einen hohen Anteil an individuell gesteuerten Aktivitäten in Spiel- und</a:t>
            </a:r>
          </a:p>
          <a:p>
            <a:r>
              <a:rPr lang="de-DE" sz="1200" kern="1200" dirty="0" smtClean="0">
                <a:solidFill>
                  <a:schemeClr val="tx1"/>
                </a:solidFill>
                <a:effectLst/>
                <a:latin typeface="+mn-lt"/>
                <a:ea typeface="+mn-ea"/>
                <a:cs typeface="+mn-cs"/>
              </a:rPr>
              <a:t>Lernumgebungen aufwiesen. Die Qualität hing jedoch stark mit der Art des</a:t>
            </a:r>
          </a:p>
          <a:p>
            <a:r>
              <a:rPr lang="de-DE" sz="1200" kern="1200" dirty="0" smtClean="0">
                <a:solidFill>
                  <a:schemeClr val="tx1"/>
                </a:solidFill>
                <a:effectLst/>
                <a:latin typeface="+mn-lt"/>
                <a:ea typeface="+mn-ea"/>
                <a:cs typeface="+mn-cs"/>
              </a:rPr>
              <a:t>Angebots und vor allem auch mit der Begleitung der Erzieherinnen zusammen.</a:t>
            </a:r>
          </a:p>
          <a:p>
            <a:r>
              <a:rPr lang="de-DE" sz="1200" kern="1200" dirty="0" smtClean="0">
                <a:solidFill>
                  <a:schemeClr val="tx1"/>
                </a:solidFill>
                <a:effectLst/>
                <a:latin typeface="+mn-lt"/>
                <a:ea typeface="+mn-ea"/>
                <a:cs typeface="+mn-cs"/>
              </a:rPr>
              <a:t>Erfolgreich waren nicht diejenigen Erzieherinnen, die während der Spielsequenzen eine</a:t>
            </a:r>
          </a:p>
          <a:p>
            <a:r>
              <a:rPr lang="de-DE" sz="1200" kern="1200" dirty="0" smtClean="0">
                <a:solidFill>
                  <a:schemeClr val="tx1"/>
                </a:solidFill>
                <a:effectLst/>
                <a:latin typeface="+mn-lt"/>
                <a:ea typeface="+mn-ea"/>
                <a:cs typeface="+mn-cs"/>
              </a:rPr>
              <a:t>passive Beobachterrolle einnahmen, sondern diejenigen Erzieherinnen mit einem</a:t>
            </a:r>
          </a:p>
          <a:p>
            <a:r>
              <a:rPr lang="de-DE" sz="1200" kern="1200" dirty="0" smtClean="0">
                <a:solidFill>
                  <a:schemeClr val="tx1"/>
                </a:solidFill>
                <a:effectLst/>
                <a:latin typeface="+mn-lt"/>
                <a:ea typeface="+mn-ea"/>
                <a:cs typeface="+mn-cs"/>
              </a:rPr>
              <a:t>aktiven Spiel(</a:t>
            </a:r>
            <a:r>
              <a:rPr lang="de-DE" sz="1200" kern="1200" dirty="0" err="1" smtClean="0">
                <a:solidFill>
                  <a:schemeClr val="tx1"/>
                </a:solidFill>
                <a:effectLst/>
                <a:latin typeface="+mn-lt"/>
                <a:ea typeface="+mn-ea"/>
                <a:cs typeface="+mn-cs"/>
              </a:rPr>
              <a:t>begleit</a:t>
            </a:r>
            <a:r>
              <a:rPr lang="de-DE" sz="1200" kern="1200" dirty="0" smtClean="0">
                <a:solidFill>
                  <a:schemeClr val="tx1"/>
                </a:solidFill>
                <a:effectLst/>
                <a:latin typeface="+mn-lt"/>
                <a:ea typeface="+mn-ea"/>
                <a:cs typeface="+mn-cs"/>
              </a:rPr>
              <a:t>)</a:t>
            </a:r>
            <a:r>
              <a:rPr lang="de-DE" sz="1200" kern="1200" dirty="0" err="1" smtClean="0">
                <a:solidFill>
                  <a:schemeClr val="tx1"/>
                </a:solidFill>
                <a:effectLst/>
                <a:latin typeface="+mn-lt"/>
                <a:ea typeface="+mn-ea"/>
                <a:cs typeface="+mn-cs"/>
              </a:rPr>
              <a:t>verständnis</a:t>
            </a:r>
            <a:r>
              <a:rPr lang="de-DE" sz="1200" kern="1200" dirty="0" smtClean="0">
                <a:solidFill>
                  <a:schemeClr val="tx1"/>
                </a:solidFill>
                <a:effectLst/>
                <a:latin typeface="+mn-lt"/>
                <a:ea typeface="+mn-ea"/>
                <a:cs typeface="+mn-cs"/>
              </a:rPr>
              <a:t>, welche die Kinder bewusst kognitiv aktivierten, Fragen</a:t>
            </a:r>
          </a:p>
          <a:p>
            <a:r>
              <a:rPr lang="de-DE" sz="1200" kern="1200" dirty="0" smtClean="0">
                <a:solidFill>
                  <a:schemeClr val="tx1"/>
                </a:solidFill>
                <a:effectLst/>
                <a:latin typeface="+mn-lt"/>
                <a:ea typeface="+mn-ea"/>
                <a:cs typeface="+mn-cs"/>
              </a:rPr>
              <a:t>stellten, sich </a:t>
            </a:r>
            <a:r>
              <a:rPr lang="de-DE" sz="1200" kern="1200" dirty="0" err="1" smtClean="0">
                <a:solidFill>
                  <a:schemeClr val="tx1"/>
                </a:solidFill>
                <a:effectLst/>
                <a:latin typeface="+mn-lt"/>
                <a:ea typeface="+mn-ea"/>
                <a:cs typeface="+mn-cs"/>
              </a:rPr>
              <a:t>über</a:t>
            </a:r>
            <a:r>
              <a:rPr lang="de-DE" sz="1200" kern="1200" dirty="0" smtClean="0">
                <a:solidFill>
                  <a:schemeClr val="tx1"/>
                </a:solidFill>
                <a:effectLst/>
                <a:latin typeface="+mn-lt"/>
                <a:ea typeface="+mn-ea"/>
                <a:cs typeface="+mn-cs"/>
              </a:rPr>
              <a:t> anspruchsvolle Themen austauschten, sprachliche Vorbilder waren.</a:t>
            </a:r>
          </a:p>
          <a:p>
            <a:r>
              <a:rPr lang="de-DE" sz="1200" kern="1200" dirty="0" smtClean="0">
                <a:solidFill>
                  <a:schemeClr val="tx1"/>
                </a:solidFill>
                <a:effectLst/>
                <a:latin typeface="+mn-lt"/>
                <a:ea typeface="+mn-ea"/>
                <a:cs typeface="+mn-cs"/>
              </a:rPr>
              <a:t>Die Handlung wurde zwar vom Kind initiiert, aber gemeinsam mit Erwachsenen während</a:t>
            </a:r>
          </a:p>
          <a:p>
            <a:r>
              <a:rPr lang="de-DE" sz="1200" kern="1200" dirty="0" smtClean="0">
                <a:solidFill>
                  <a:schemeClr val="tx1"/>
                </a:solidFill>
                <a:effectLst/>
                <a:latin typeface="+mn-lt"/>
                <a:ea typeface="+mn-ea"/>
                <a:cs typeface="+mn-cs"/>
              </a:rPr>
              <a:t>gemeinsam geteilten Denkprozessen modelliert.</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EPPE ‐</a:t>
            </a:r>
          </a:p>
          <a:p>
            <a:r>
              <a:rPr lang="de-DE" sz="1200" kern="1200" dirty="0" smtClean="0">
                <a:solidFill>
                  <a:schemeClr val="tx1"/>
                </a:solidFill>
                <a:effectLst/>
                <a:latin typeface="+mn-lt"/>
                <a:ea typeface="+mn-ea"/>
                <a:cs typeface="+mn-cs"/>
              </a:rPr>
              <a:t>"</a:t>
            </a:r>
            <a:r>
              <a:rPr lang="de-DE" sz="1200" kern="1200" dirty="0" err="1" smtClean="0">
                <a:solidFill>
                  <a:schemeClr val="tx1"/>
                </a:solidFill>
                <a:effectLst/>
                <a:latin typeface="+mn-lt"/>
                <a:ea typeface="+mn-ea"/>
                <a:cs typeface="+mn-cs"/>
              </a:rPr>
              <a:t>Effective</a:t>
            </a:r>
            <a:r>
              <a:rPr lang="de-DE" sz="1200" kern="1200" dirty="0" smtClean="0">
                <a:solidFill>
                  <a:schemeClr val="tx1"/>
                </a:solidFill>
                <a:effectLst/>
                <a:latin typeface="+mn-lt"/>
                <a:ea typeface="+mn-ea"/>
                <a:cs typeface="+mn-cs"/>
              </a:rPr>
              <a:t> Provision </a:t>
            </a:r>
            <a:r>
              <a:rPr lang="de-DE" sz="1200" kern="1200" dirty="0" err="1" smtClean="0">
                <a:solidFill>
                  <a:schemeClr val="tx1"/>
                </a:solidFill>
                <a:effectLst/>
                <a:latin typeface="+mn-lt"/>
                <a:ea typeface="+mn-ea"/>
                <a:cs typeface="+mn-cs"/>
              </a:rPr>
              <a:t>of</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Preschool</a:t>
            </a:r>
            <a:r>
              <a:rPr lang="de-DE" sz="1200" kern="1200" dirty="0" smtClean="0">
                <a:solidFill>
                  <a:schemeClr val="tx1"/>
                </a:solidFill>
                <a:effectLst/>
                <a:latin typeface="+mn-lt"/>
                <a:ea typeface="+mn-ea"/>
                <a:cs typeface="+mn-cs"/>
              </a:rPr>
              <a:t> Education" ‐ ist die erste größere Längsschnittstudie in</a:t>
            </a:r>
          </a:p>
          <a:p>
            <a:r>
              <a:rPr lang="de-DE" sz="1200" kern="1200" dirty="0" smtClean="0">
                <a:solidFill>
                  <a:schemeClr val="tx1"/>
                </a:solidFill>
                <a:effectLst/>
                <a:latin typeface="+mn-lt"/>
                <a:ea typeface="+mn-ea"/>
                <a:cs typeface="+mn-cs"/>
              </a:rPr>
              <a:t>Europa </a:t>
            </a:r>
            <a:r>
              <a:rPr lang="de-DE" sz="1200" kern="1200" dirty="0" err="1" smtClean="0">
                <a:solidFill>
                  <a:schemeClr val="tx1"/>
                </a:solidFill>
                <a:effectLst/>
                <a:latin typeface="+mn-lt"/>
                <a:ea typeface="+mn-ea"/>
                <a:cs typeface="+mn-cs"/>
              </a:rPr>
              <a:t>über</a:t>
            </a:r>
            <a:r>
              <a:rPr lang="de-DE" sz="1200" kern="1200" dirty="0" smtClean="0">
                <a:solidFill>
                  <a:schemeClr val="tx1"/>
                </a:solidFill>
                <a:effectLst/>
                <a:latin typeface="+mn-lt"/>
                <a:ea typeface="+mn-ea"/>
                <a:cs typeface="+mn-cs"/>
              </a:rPr>
              <a:t> die Entwicklung fremdbetreuter Kleinkinder (Sylva et al. 2003, 2004a, b).</a:t>
            </a:r>
          </a:p>
          <a:p>
            <a:r>
              <a:rPr lang="de-DE" sz="1200" kern="1200" dirty="0" smtClean="0">
                <a:solidFill>
                  <a:schemeClr val="tx1"/>
                </a:solidFill>
                <a:effectLst/>
                <a:latin typeface="+mn-lt"/>
                <a:ea typeface="+mn-ea"/>
                <a:cs typeface="+mn-cs"/>
              </a:rPr>
              <a:t>Rund 3000 Kinder, die an 141 Vorschuleinrichtungen (</a:t>
            </a:r>
            <a:r>
              <a:rPr lang="de-DE" sz="1200" kern="1200" dirty="0" err="1" smtClean="0">
                <a:solidFill>
                  <a:schemeClr val="tx1"/>
                </a:solidFill>
                <a:effectLst/>
                <a:latin typeface="+mn-lt"/>
                <a:ea typeface="+mn-ea"/>
                <a:cs typeface="+mn-cs"/>
              </a:rPr>
              <a:t>day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nurseries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integrated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centres</a:t>
            </a:r>
            <a:r>
              <a:rPr lang="de-DE" sz="1200" kern="1200" dirty="0" smtClean="0">
                <a:solidFill>
                  <a:schemeClr val="tx1"/>
                </a:solidFill>
                <a:effectLst/>
                <a:latin typeface="+mn-lt"/>
                <a:ea typeface="+mn-ea"/>
                <a:cs typeface="+mn-cs"/>
              </a:rPr>
              <a:t>,</a:t>
            </a:r>
          </a:p>
          <a:p>
            <a:r>
              <a:rPr lang="de-DE" sz="1200" kern="1200" dirty="0" err="1" smtClean="0">
                <a:solidFill>
                  <a:schemeClr val="tx1"/>
                </a:solidFill>
                <a:effectLst/>
                <a:latin typeface="+mn-lt"/>
                <a:ea typeface="+mn-ea"/>
                <a:cs typeface="+mn-cs"/>
              </a:rPr>
              <a:t>nursery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schools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playgroups</a:t>
            </a:r>
            <a:r>
              <a:rPr lang="de-DE" sz="1200" kern="1200" dirty="0" smtClean="0">
                <a:solidFill>
                  <a:schemeClr val="tx1"/>
                </a:solidFill>
                <a:effectLst/>
                <a:latin typeface="+mn-lt"/>
                <a:ea typeface="+mn-ea"/>
                <a:cs typeface="+mn-cs"/>
              </a:rPr>
              <a:t> etc.) betreut wurden, wurden </a:t>
            </a:r>
            <a:r>
              <a:rPr lang="de-DE" sz="1200" kern="1200" dirty="0" err="1" smtClean="0">
                <a:solidFill>
                  <a:schemeClr val="tx1"/>
                </a:solidFill>
                <a:effectLst/>
                <a:latin typeface="+mn-lt"/>
                <a:ea typeface="+mn-ea"/>
                <a:cs typeface="+mn-cs"/>
              </a:rPr>
              <a:t>über</a:t>
            </a:r>
            <a:r>
              <a:rPr lang="de-DE" sz="1200" kern="1200" dirty="0" smtClean="0">
                <a:solidFill>
                  <a:schemeClr val="tx1"/>
                </a:solidFill>
                <a:effectLst/>
                <a:latin typeface="+mn-lt"/>
                <a:ea typeface="+mn-ea"/>
                <a:cs typeface="+mn-cs"/>
              </a:rPr>
              <a:t> mehrere Jahre</a:t>
            </a:r>
          </a:p>
          <a:p>
            <a:r>
              <a:rPr lang="de-DE" sz="1200" kern="1200" dirty="0" err="1" smtClean="0">
                <a:solidFill>
                  <a:schemeClr val="tx1"/>
                </a:solidFill>
                <a:effectLst/>
                <a:latin typeface="+mn-lt"/>
                <a:ea typeface="+mn-ea"/>
                <a:cs typeface="+mn-cs"/>
              </a:rPr>
              <a:t>längsschnittlich</a:t>
            </a:r>
            <a:r>
              <a:rPr lang="de-DE" sz="1200" kern="1200" dirty="0" smtClean="0">
                <a:solidFill>
                  <a:schemeClr val="tx1"/>
                </a:solidFill>
                <a:effectLst/>
                <a:latin typeface="+mn-lt"/>
                <a:ea typeface="+mn-ea"/>
                <a:cs typeface="+mn-cs"/>
              </a:rPr>
              <a:t> getestet und ihre Entwicklung wurde dokumentiert. Die EPPE‐Studie</a:t>
            </a:r>
          </a:p>
          <a:p>
            <a:r>
              <a:rPr lang="de-DE" sz="1200" kern="1200" dirty="0" smtClean="0">
                <a:solidFill>
                  <a:schemeClr val="tx1"/>
                </a:solidFill>
                <a:effectLst/>
                <a:latin typeface="+mn-lt"/>
                <a:ea typeface="+mn-ea"/>
                <a:cs typeface="+mn-cs"/>
              </a:rPr>
              <a:t>wurde durch die Studie ‚</a:t>
            </a:r>
            <a:r>
              <a:rPr lang="de-DE" sz="1200" kern="1200" dirty="0" err="1" smtClean="0">
                <a:solidFill>
                  <a:schemeClr val="tx1"/>
                </a:solidFill>
                <a:effectLst/>
                <a:latin typeface="+mn-lt"/>
                <a:ea typeface="+mn-ea"/>
                <a:cs typeface="+mn-cs"/>
              </a:rPr>
              <a:t>Effective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Pedagogy</a:t>
            </a:r>
            <a:r>
              <a:rPr lang="de-DE" sz="1200" kern="1200" dirty="0" smtClean="0">
                <a:solidFill>
                  <a:schemeClr val="tx1"/>
                </a:solidFill>
                <a:effectLst/>
                <a:latin typeface="+mn-lt"/>
                <a:ea typeface="+mn-ea"/>
                <a:cs typeface="+mn-cs"/>
              </a:rPr>
              <a:t> in Early </a:t>
            </a:r>
            <a:r>
              <a:rPr lang="de-DE" sz="1200" kern="1200" dirty="0" err="1" smtClean="0">
                <a:solidFill>
                  <a:schemeClr val="tx1"/>
                </a:solidFill>
                <a:effectLst/>
                <a:latin typeface="+mn-lt"/>
                <a:ea typeface="+mn-ea"/>
                <a:cs typeface="+mn-cs"/>
              </a:rPr>
              <a:t>Years</a:t>
            </a:r>
            <a:r>
              <a:rPr lang="de-DE" sz="1200" kern="1200" dirty="0" smtClean="0">
                <a:solidFill>
                  <a:schemeClr val="tx1"/>
                </a:solidFill>
                <a:effectLst/>
                <a:latin typeface="+mn-lt"/>
                <a:ea typeface="+mn-ea"/>
                <a:cs typeface="+mn-cs"/>
              </a:rPr>
              <a:t> (EPEY)’ erweitert. Dazu</a:t>
            </a:r>
          </a:p>
          <a:p>
            <a:r>
              <a:rPr lang="de-DE" sz="1200" kern="1200" dirty="0" smtClean="0">
                <a:solidFill>
                  <a:schemeClr val="tx1"/>
                </a:solidFill>
                <a:effectLst/>
                <a:latin typeface="+mn-lt"/>
                <a:ea typeface="+mn-ea"/>
                <a:cs typeface="+mn-cs"/>
              </a:rPr>
              <a:t>wurden 14 Vorschulinstitutionen ausgewählt, die in der EPPE‐Studie gute oder sehr gute</a:t>
            </a:r>
          </a:p>
          <a:p>
            <a:r>
              <a:rPr lang="de-DE" sz="1200" kern="1200" dirty="0" smtClean="0">
                <a:solidFill>
                  <a:schemeClr val="tx1"/>
                </a:solidFill>
                <a:effectLst/>
                <a:latin typeface="+mn-lt"/>
                <a:ea typeface="+mn-ea"/>
                <a:cs typeface="+mn-cs"/>
              </a:rPr>
              <a:t>Resultate lieferten.</a:t>
            </a:r>
          </a:p>
          <a:p>
            <a:endParaRPr lang="de-DE"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283A71A0-A8DE-924F-8382-4BD3CEDE4700}" type="slidenum">
              <a:rPr lang="de-DE" smtClean="0"/>
              <a:t>14</a:t>
            </a:fld>
            <a:endParaRPr lang="de-DE"/>
          </a:p>
        </p:txBody>
      </p:sp>
    </p:spTree>
    <p:extLst>
      <p:ext uri="{BB962C8B-B14F-4D97-AF65-F5344CB8AC3E}">
        <p14:creationId xmlns:p14="http://schemas.microsoft.com/office/powerpoint/2010/main" val="57961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Im</a:t>
            </a:r>
            <a:r>
              <a:rPr lang="de-DE" baseline="0" dirty="0" smtClean="0"/>
              <a:t> Spiel können </a:t>
            </a:r>
            <a:r>
              <a:rPr lang="de-DE" dirty="0" smtClean="0"/>
              <a:t>die Lehrpersonen indirekt Einfluss auf das Kind nehmen, indem sie je nach Bedarf und Situation eingreifen und mitspielen, Vorschläge machen, hilfreich nachfragen, ermutigen, um so an neue herausfordernde Spielformen heranzuführen.</a:t>
            </a:r>
          </a:p>
          <a:p>
            <a:endParaRPr lang="de-DE" dirty="0" smtClean="0"/>
          </a:p>
          <a:p>
            <a:endParaRPr lang="de-DE" sz="1200" b="0" i="0" kern="1200" dirty="0" smtClean="0">
              <a:solidFill>
                <a:schemeClr val="tx1"/>
              </a:solidFill>
              <a:effectLst/>
              <a:latin typeface="+mn-lt"/>
              <a:ea typeface="+mn-ea"/>
              <a:cs typeface="+mn-cs"/>
            </a:endParaRPr>
          </a:p>
          <a:p>
            <a:endParaRPr lang="de-DE" sz="1200" b="0" i="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283A71A0-A8DE-924F-8382-4BD3CEDE4700}" type="slidenum">
              <a:rPr lang="de-DE" smtClean="0"/>
              <a:t>15</a:t>
            </a:fld>
            <a:endParaRPr lang="de-DE"/>
          </a:p>
        </p:txBody>
      </p:sp>
    </p:spTree>
    <p:extLst>
      <p:ext uri="{BB962C8B-B14F-4D97-AF65-F5344CB8AC3E}">
        <p14:creationId xmlns:p14="http://schemas.microsoft.com/office/powerpoint/2010/main" val="143764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83A71A0-A8DE-924F-8382-4BD3CEDE4700}" type="slidenum">
              <a:rPr lang="de-DE" smtClean="0"/>
              <a:t>16</a:t>
            </a:fld>
            <a:endParaRPr lang="de-DE"/>
          </a:p>
        </p:txBody>
      </p:sp>
    </p:spTree>
    <p:extLst>
      <p:ext uri="{BB962C8B-B14F-4D97-AF65-F5344CB8AC3E}">
        <p14:creationId xmlns:p14="http://schemas.microsoft.com/office/powerpoint/2010/main" val="855189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Kinder gehen grundsätzlich intrinsisch motiviert und interessiert an die Fachbereiche heran</a:t>
            </a:r>
            <a:r>
              <a:rPr lang="mr-IN" dirty="0" smtClean="0"/>
              <a:t>…</a:t>
            </a:r>
            <a:r>
              <a:rPr lang="de-CH" dirty="0" smtClean="0"/>
              <a:t>.</a:t>
            </a:r>
            <a:endParaRPr lang="de-DE" dirty="0"/>
          </a:p>
        </p:txBody>
      </p:sp>
      <p:sp>
        <p:nvSpPr>
          <p:cNvPr id="4" name="Foliennummernplatzhalter 3"/>
          <p:cNvSpPr>
            <a:spLocks noGrp="1"/>
          </p:cNvSpPr>
          <p:nvPr>
            <p:ph type="sldNum" sz="quarter" idx="10"/>
          </p:nvPr>
        </p:nvSpPr>
        <p:spPr/>
        <p:txBody>
          <a:bodyPr/>
          <a:lstStyle/>
          <a:p>
            <a:fld id="{283A71A0-A8DE-924F-8382-4BD3CEDE4700}" type="slidenum">
              <a:rPr lang="de-DE" smtClean="0"/>
              <a:t>17</a:t>
            </a:fld>
            <a:endParaRPr lang="de-DE"/>
          </a:p>
        </p:txBody>
      </p:sp>
    </p:spTree>
    <p:extLst>
      <p:ext uri="{BB962C8B-B14F-4D97-AF65-F5344CB8AC3E}">
        <p14:creationId xmlns:p14="http://schemas.microsoft.com/office/powerpoint/2010/main" val="1623331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Die Entfaltung mathematischer Fähigkeiten ist ein kontinuierlicher Prozess, der lange vor Schuleintritt beginnt. Das vorhandene Potential und das vielfältige Vorwissen der Kinder gilt es zu nutzen und im Sinne einer kontinuierlichen Lernbiographie zu fördern. Dabei ist besonders die Heterogenität der Kinder zu berücksichtigen. Das kann aber nur gelingen, wenn Kindergarten und Primarschule an gleichen Grundsätzen orientiert und kooperativ tätig sind. Entsprechend bedarf es geeigneter Konzepte, wie Kinderarten- und Primarlehrpersonen kooperativ  zu einer gelingenden mathematischen Lernbiografie beitragen können.</a:t>
            </a:r>
          </a:p>
          <a:p>
            <a:endParaRPr lang="de-DE" dirty="0"/>
          </a:p>
        </p:txBody>
      </p:sp>
      <p:sp>
        <p:nvSpPr>
          <p:cNvPr id="4" name="Foliennummernplatzhalter 3"/>
          <p:cNvSpPr>
            <a:spLocks noGrp="1"/>
          </p:cNvSpPr>
          <p:nvPr>
            <p:ph type="sldNum" sz="quarter" idx="10"/>
          </p:nvPr>
        </p:nvSpPr>
        <p:spPr/>
        <p:txBody>
          <a:bodyPr/>
          <a:lstStyle/>
          <a:p>
            <a:fld id="{283A71A0-A8DE-924F-8382-4BD3CEDE4700}" type="slidenum">
              <a:rPr lang="de-DE" smtClean="0"/>
              <a:t>19</a:t>
            </a:fld>
            <a:endParaRPr lang="de-DE"/>
          </a:p>
        </p:txBody>
      </p:sp>
    </p:spTree>
    <p:extLst>
      <p:ext uri="{BB962C8B-B14F-4D97-AF65-F5344CB8AC3E}">
        <p14:creationId xmlns:p14="http://schemas.microsoft.com/office/powerpoint/2010/main" val="156272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smtClean="0">
                <a:solidFill>
                  <a:schemeClr val="tx1"/>
                </a:solidFill>
                <a:effectLst/>
                <a:latin typeface="+mn-lt"/>
                <a:ea typeface="+mn-ea"/>
                <a:cs typeface="+mn-cs"/>
              </a:rPr>
              <a:t>Musik eröffnet Kindern vielfältige Entwicklungsmöglichkeiten. Schon die ersten Berührungen mit Musik sollten kompetent gestaltet sein, denn gerade die ersten Jahre sind besonders wichtig.</a:t>
            </a:r>
            <a:endParaRPr lang="de-DE" dirty="0"/>
          </a:p>
        </p:txBody>
      </p:sp>
      <p:sp>
        <p:nvSpPr>
          <p:cNvPr id="4" name="Foliennummernplatzhalter 3"/>
          <p:cNvSpPr>
            <a:spLocks noGrp="1"/>
          </p:cNvSpPr>
          <p:nvPr>
            <p:ph type="sldNum" sz="quarter" idx="10"/>
          </p:nvPr>
        </p:nvSpPr>
        <p:spPr/>
        <p:txBody>
          <a:bodyPr/>
          <a:lstStyle/>
          <a:p>
            <a:fld id="{283A71A0-A8DE-924F-8382-4BD3CEDE4700}" type="slidenum">
              <a:rPr lang="de-DE" smtClean="0"/>
              <a:t>20</a:t>
            </a:fld>
            <a:endParaRPr lang="de-DE"/>
          </a:p>
        </p:txBody>
      </p:sp>
    </p:spTree>
    <p:extLst>
      <p:ext uri="{BB962C8B-B14F-4D97-AF65-F5344CB8AC3E}">
        <p14:creationId xmlns:p14="http://schemas.microsoft.com/office/powerpoint/2010/main" val="676076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Durch</a:t>
            </a:r>
            <a:r>
              <a:rPr lang="de-DE" baseline="0" dirty="0" smtClean="0"/>
              <a:t> Bewegung und </a:t>
            </a:r>
            <a:r>
              <a:rPr lang="de-DE" dirty="0" smtClean="0"/>
              <a:t>Sport stärken die Schülerinnen und Schüler ihr Körperbewusstsein und gelangen zu einem bewussten Umgang mit sich und anderen. Sie</a:t>
            </a:r>
            <a:r>
              <a:rPr lang="de-DE" baseline="0" dirty="0" smtClean="0"/>
              <a:t> werden nach und nach </a:t>
            </a:r>
            <a:r>
              <a:rPr lang="de-DE" dirty="0" smtClean="0"/>
              <a:t>befähigt,</a:t>
            </a:r>
            <a:r>
              <a:rPr lang="de-DE" baseline="0" dirty="0" smtClean="0"/>
              <a:t> </a:t>
            </a:r>
            <a:r>
              <a:rPr lang="de-DE" dirty="0" smtClean="0"/>
              <a:t>eine Vielfalt von Sportarten auszuüben.</a:t>
            </a:r>
            <a:endParaRPr lang="de-DE" dirty="0"/>
          </a:p>
        </p:txBody>
      </p:sp>
      <p:sp>
        <p:nvSpPr>
          <p:cNvPr id="4" name="Foliennummernplatzhalter 3"/>
          <p:cNvSpPr>
            <a:spLocks noGrp="1"/>
          </p:cNvSpPr>
          <p:nvPr>
            <p:ph type="sldNum" sz="quarter" idx="10"/>
          </p:nvPr>
        </p:nvSpPr>
        <p:spPr/>
        <p:txBody>
          <a:bodyPr/>
          <a:lstStyle/>
          <a:p>
            <a:fld id="{283A71A0-A8DE-924F-8382-4BD3CEDE4700}" type="slidenum">
              <a:rPr lang="de-DE" smtClean="0"/>
              <a:t>21</a:t>
            </a:fld>
            <a:endParaRPr lang="de-DE"/>
          </a:p>
        </p:txBody>
      </p:sp>
    </p:spTree>
    <p:extLst>
      <p:ext uri="{BB962C8B-B14F-4D97-AF65-F5344CB8AC3E}">
        <p14:creationId xmlns:p14="http://schemas.microsoft.com/office/powerpoint/2010/main" val="1906656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Im Verlaufe des 1. Zyklus verschiebt sich der Schwerpunkt des Lernens von der Entwicklungsperspektive hin zum Lernen in den Fachbereichen. Die fachspezifischen Inhalte rücken zunehmend in den Vordergrund. In der Unterrichtspraxis lassen sich die entwicklungsorientierte und die fachorientierte Herangehensweise verbinden, vielfältig variieren und kombinieren. Beide Zugangsweisen bleiben miteinander verknüpft.</a:t>
            </a:r>
          </a:p>
          <a:p>
            <a:endParaRPr lang="de-DE" dirty="0" smtClean="0"/>
          </a:p>
          <a:p>
            <a:endParaRPr lang="de-DE" dirty="0" smtClean="0"/>
          </a:p>
          <a:p>
            <a:r>
              <a:rPr lang="de-DE" dirty="0" smtClean="0"/>
              <a:t>Mathestart</a:t>
            </a:r>
            <a:r>
              <a:rPr lang="de-DE" baseline="0" dirty="0" smtClean="0"/>
              <a:t> </a:t>
            </a:r>
            <a:r>
              <a:rPr lang="de-DE" baseline="0" dirty="0" err="1" smtClean="0"/>
              <a:t>Royar</a:t>
            </a:r>
            <a:endParaRPr lang="de-DE" baseline="0" dirty="0" smtClean="0"/>
          </a:p>
          <a:p>
            <a:endParaRPr lang="de-DE" dirty="0"/>
          </a:p>
        </p:txBody>
      </p:sp>
      <p:sp>
        <p:nvSpPr>
          <p:cNvPr id="4" name="Foliennummernplatzhalter 3"/>
          <p:cNvSpPr>
            <a:spLocks noGrp="1"/>
          </p:cNvSpPr>
          <p:nvPr>
            <p:ph type="sldNum" sz="quarter" idx="10"/>
          </p:nvPr>
        </p:nvSpPr>
        <p:spPr/>
        <p:txBody>
          <a:bodyPr/>
          <a:lstStyle/>
          <a:p>
            <a:fld id="{283A71A0-A8DE-924F-8382-4BD3CEDE4700}" type="slidenum">
              <a:rPr lang="de-DE" smtClean="0"/>
              <a:t>22</a:t>
            </a:fld>
            <a:endParaRPr lang="de-DE"/>
          </a:p>
        </p:txBody>
      </p:sp>
    </p:spTree>
    <p:extLst>
      <p:ext uri="{BB962C8B-B14F-4D97-AF65-F5344CB8AC3E}">
        <p14:creationId xmlns:p14="http://schemas.microsoft.com/office/powerpoint/2010/main" val="825792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Im Verlaufe des 1. Zyklus verschiebt sich der Schwerpunkt des Lernens von der Entwicklungsperspektive hin zum Lernen in den Fachbereichen. Die fachspezifischen Inhalte rücken zunehmend in den Vordergrund. In der Unterrichtspraxis lassen sich die entwicklungsorientierte und die fachorientierte Herangehensweise verbinden, vielfältig variieren und kombinieren. Beide Zugangsweisen bleiben miteinander verknüpft.</a:t>
            </a:r>
          </a:p>
          <a:p>
            <a:endParaRPr lang="de-DE"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fld id="{283A71A0-A8DE-924F-8382-4BD3CEDE4700}" type="slidenum">
              <a:rPr lang="de-DE" smtClean="0"/>
              <a:t>2</a:t>
            </a:fld>
            <a:endParaRPr lang="de-DE"/>
          </a:p>
        </p:txBody>
      </p:sp>
    </p:spTree>
    <p:extLst>
      <p:ext uri="{BB962C8B-B14F-4D97-AF65-F5344CB8AC3E}">
        <p14:creationId xmlns:p14="http://schemas.microsoft.com/office/powerpoint/2010/main" val="1517129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Sprachliche Fähigkeiten: Dass sich auch sprachliche Fähigkeiten im Spiel gezielt fördern lassen, zeigt eine Untersuchung der Universität </a:t>
            </a:r>
            <a:r>
              <a:rPr lang="de-DE" dirty="0" err="1" smtClean="0"/>
              <a:t>Carnbridge</a:t>
            </a:r>
            <a:r>
              <a:rPr lang="de-DE" dirty="0" smtClean="0"/>
              <a:t>. Dabei </a:t>
            </a:r>
            <a:r>
              <a:rPr lang="de-DE" dirty="0" err="1" smtClean="0"/>
              <a:t>liessen</a:t>
            </a:r>
            <a:r>
              <a:rPr lang="de-DE" dirty="0" smtClean="0"/>
              <a:t> die Lehrer ihre Schüler Szenen einer Geschichte mit Lego-Figuren nachspielen. </a:t>
            </a:r>
            <a:r>
              <a:rPr lang="de-DE" dirty="0" err="1" smtClean="0"/>
              <a:t>Anschliessend</a:t>
            </a:r>
            <a:r>
              <a:rPr lang="de-DE" dirty="0" smtClean="0"/>
              <a:t> sollten sie die Handlung zu Papier bringen. Das Resultat: Der Wortschatz wurde grösser, die geschriebenen Sätze wurden länger. Die Kompetenz der Kinder, ihre Gedanken niederzuschreiben, hatte sich markant verbessert. </a:t>
            </a:r>
            <a:endParaRPr lang="de-DE" dirty="0"/>
          </a:p>
        </p:txBody>
      </p:sp>
      <p:sp>
        <p:nvSpPr>
          <p:cNvPr id="4" name="Foliennummernplatzhalter 3"/>
          <p:cNvSpPr>
            <a:spLocks noGrp="1"/>
          </p:cNvSpPr>
          <p:nvPr>
            <p:ph type="sldNum" sz="quarter" idx="10"/>
          </p:nvPr>
        </p:nvSpPr>
        <p:spPr/>
        <p:txBody>
          <a:bodyPr/>
          <a:lstStyle/>
          <a:p>
            <a:fld id="{283A71A0-A8DE-924F-8382-4BD3CEDE4700}" type="slidenum">
              <a:rPr lang="de-DE" smtClean="0"/>
              <a:t>24</a:t>
            </a:fld>
            <a:endParaRPr lang="de-DE"/>
          </a:p>
        </p:txBody>
      </p:sp>
    </p:spTree>
    <p:extLst>
      <p:ext uri="{BB962C8B-B14F-4D97-AF65-F5344CB8AC3E}">
        <p14:creationId xmlns:p14="http://schemas.microsoft.com/office/powerpoint/2010/main" val="921509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83A71A0-A8DE-924F-8382-4BD3CEDE4700}" type="slidenum">
              <a:rPr lang="de-DE" smtClean="0"/>
              <a:t>26</a:t>
            </a:fld>
            <a:endParaRPr lang="de-DE"/>
          </a:p>
        </p:txBody>
      </p:sp>
    </p:spTree>
    <p:extLst>
      <p:ext uri="{BB962C8B-B14F-4D97-AF65-F5344CB8AC3E}">
        <p14:creationId xmlns:p14="http://schemas.microsoft.com/office/powerpoint/2010/main" val="1065489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3A71A0-A8DE-924F-8382-4BD3CEDE4700}" type="slidenum">
              <a:rPr lang="de-DE" smtClean="0"/>
              <a:t>3</a:t>
            </a:fld>
            <a:endParaRPr lang="de-DE"/>
          </a:p>
        </p:txBody>
      </p:sp>
    </p:spTree>
    <p:extLst>
      <p:ext uri="{BB962C8B-B14F-4D97-AF65-F5344CB8AC3E}">
        <p14:creationId xmlns:p14="http://schemas.microsoft.com/office/powerpoint/2010/main" val="628248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83A71A0-A8DE-924F-8382-4BD3CEDE4700}" type="slidenum">
              <a:rPr lang="de-DE" smtClean="0"/>
              <a:t>4</a:t>
            </a:fld>
            <a:endParaRPr lang="de-DE"/>
          </a:p>
        </p:txBody>
      </p:sp>
    </p:spTree>
    <p:extLst>
      <p:ext uri="{BB962C8B-B14F-4D97-AF65-F5344CB8AC3E}">
        <p14:creationId xmlns:p14="http://schemas.microsoft.com/office/powerpoint/2010/main" val="896029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83A71A0-A8DE-924F-8382-4BD3CEDE4700}" type="slidenum">
              <a:rPr lang="de-DE" smtClean="0"/>
              <a:t>5</a:t>
            </a:fld>
            <a:endParaRPr lang="de-DE"/>
          </a:p>
        </p:txBody>
      </p:sp>
    </p:spTree>
    <p:extLst>
      <p:ext uri="{BB962C8B-B14F-4D97-AF65-F5344CB8AC3E}">
        <p14:creationId xmlns:p14="http://schemas.microsoft.com/office/powerpoint/2010/main" val="1390850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Es wird in den Kontext der Schule aufgenommen und in die Welt des schulischen Lernens eingeführt. </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Da am Ende der 2. Klasse werden Kompetenzen erhoben werden, muss über das Lernen von 4-Jahren -  für den Zyklus 1 nachgedacht und dieses geplant werden!!!</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p:txBody>
      </p:sp>
      <p:sp>
        <p:nvSpPr>
          <p:cNvPr id="4" name="Foliennummernplatzhalter 3"/>
          <p:cNvSpPr>
            <a:spLocks noGrp="1"/>
          </p:cNvSpPr>
          <p:nvPr>
            <p:ph type="sldNum" sz="quarter" idx="10"/>
          </p:nvPr>
        </p:nvSpPr>
        <p:spPr/>
        <p:txBody>
          <a:bodyPr/>
          <a:lstStyle/>
          <a:p>
            <a:fld id="{283A71A0-A8DE-924F-8382-4BD3CEDE4700}" type="slidenum">
              <a:rPr lang="de-DE" smtClean="0"/>
              <a:t>6</a:t>
            </a:fld>
            <a:endParaRPr lang="de-DE"/>
          </a:p>
        </p:txBody>
      </p:sp>
    </p:spTree>
    <p:extLst>
      <p:ext uri="{BB962C8B-B14F-4D97-AF65-F5344CB8AC3E}">
        <p14:creationId xmlns:p14="http://schemas.microsoft.com/office/powerpoint/2010/main" val="754841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Studien Bernhard</a:t>
            </a:r>
            <a:r>
              <a:rPr lang="de-DE" baseline="0" dirty="0" smtClean="0"/>
              <a:t> Hauser: </a:t>
            </a:r>
            <a:r>
              <a:rPr lang="de-DE" dirty="0" smtClean="0"/>
              <a:t>Sie </a:t>
            </a:r>
            <a:r>
              <a:rPr lang="de-DE" dirty="0" err="1" smtClean="0"/>
              <a:t>liessen</a:t>
            </a:r>
            <a:r>
              <a:rPr lang="de-DE" dirty="0" smtClean="0"/>
              <a:t> eine Gruppe Kindergartenkinder gezielt mit mathematischen Spielen spielen, während andere ein gängiges Mathematik-Förderprogramm besuchten. Die Kontrollgruppe hatte gewöhnlichen Kindergartenbetrieb. Am Ende des Versuchs hatten die spielenden Kinder ihre mathematischen Fähigkeiten stärker verbessert und hatten mehr</a:t>
            </a:r>
            <a:r>
              <a:rPr lang="de-DE" baseline="0" dirty="0" smtClean="0"/>
              <a:t> </a:t>
            </a:r>
            <a:r>
              <a:rPr lang="de-DE" baseline="0" dirty="0" err="1" smtClean="0"/>
              <a:t>Spass</a:t>
            </a:r>
            <a:r>
              <a:rPr lang="de-DE" baseline="0" dirty="0" smtClean="0"/>
              <a:t> und arbeiteten konzentrierter. </a:t>
            </a:r>
            <a:r>
              <a:rPr lang="de-DE" dirty="0" smtClean="0"/>
              <a:t>Auf seiner Skala betrug der Lernzuwachs der spielenden Kinder 11,3 Punkte, die geförderten Kinder verbesserten sich um 9,1, jene in der Kontrollgruppe um 8 Punkte. Die Spieler machten also signifikant mehr Fortschritte. Doch nicht nur das: Sie waren auch aktiver und konzentrierter. Die Auswertung von </a:t>
            </a:r>
            <a:r>
              <a:rPr lang="de-DE" dirty="0" err="1" smtClean="0"/>
              <a:t>Videoaufuahmen</a:t>
            </a:r>
            <a:r>
              <a:rPr lang="de-DE" dirty="0" smtClean="0"/>
              <a:t> zeigt, dass die Kinder im Förderprogramm während 20 Prozent der Zeit nicht bei der Sache waren, die Spielenden waren nur halb so lang abgelenkt. </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283A71A0-A8DE-924F-8382-4BD3CEDE4700}" type="slidenum">
              <a:rPr lang="de-DE" smtClean="0"/>
              <a:t>9</a:t>
            </a:fld>
            <a:endParaRPr lang="de-DE"/>
          </a:p>
        </p:txBody>
      </p:sp>
    </p:spTree>
    <p:extLst>
      <p:ext uri="{BB962C8B-B14F-4D97-AF65-F5344CB8AC3E}">
        <p14:creationId xmlns:p14="http://schemas.microsoft.com/office/powerpoint/2010/main" val="1871324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Das Spiel(en) hat im Leben von Kindern weder etwas mit zufälliger Freizeitgestaltung</a:t>
            </a:r>
          </a:p>
          <a:p>
            <a:r>
              <a:rPr lang="de-DE" sz="1200" kern="1200" dirty="0" smtClean="0">
                <a:solidFill>
                  <a:schemeClr val="tx1"/>
                </a:solidFill>
                <a:effectLst/>
                <a:latin typeface="+mn-lt"/>
                <a:ea typeface="+mn-ea"/>
                <a:cs typeface="+mn-cs"/>
              </a:rPr>
              <a:t>noch mit einer rein lustbetonten Tätigkeit zu tun. Es ist kein Nebenprodukt einer</a:t>
            </a:r>
          </a:p>
          <a:p>
            <a:r>
              <a:rPr lang="de-DE" sz="1200" kern="1200" dirty="0" smtClean="0">
                <a:solidFill>
                  <a:schemeClr val="tx1"/>
                </a:solidFill>
                <a:effectLst/>
                <a:latin typeface="+mn-lt"/>
                <a:ea typeface="+mn-ea"/>
                <a:cs typeface="+mn-cs"/>
              </a:rPr>
              <a:t>Entwicklung noch ist es ein verzichtbares Produkt im Lebenszyklus eines Menschen! Das</a:t>
            </a:r>
          </a:p>
          <a:p>
            <a:r>
              <a:rPr lang="de-DE" sz="1200" kern="1200" dirty="0" smtClean="0">
                <a:solidFill>
                  <a:schemeClr val="tx1"/>
                </a:solidFill>
                <a:effectLst/>
                <a:latin typeface="+mn-lt"/>
                <a:ea typeface="+mn-ea"/>
                <a:cs typeface="+mn-cs"/>
              </a:rPr>
              <a:t>Spiel ist gewissermaßen der Hauptberuf eines jeden Kindes, das dabei ist, die Welt um</a:t>
            </a:r>
          </a:p>
          <a:p>
            <a:r>
              <a:rPr lang="de-DE" sz="1200" kern="1200" dirty="0" smtClean="0">
                <a:solidFill>
                  <a:schemeClr val="tx1"/>
                </a:solidFill>
                <a:effectLst/>
                <a:latin typeface="+mn-lt"/>
                <a:ea typeface="+mn-ea"/>
                <a:cs typeface="+mn-cs"/>
              </a:rPr>
              <a:t>sich herum, sich selbst, Geschehnisse und Situationen, Beobachtungen und Erlebnisse</a:t>
            </a:r>
          </a:p>
          <a:p>
            <a:r>
              <a:rPr lang="de-DE" sz="1200" kern="1200" dirty="0" smtClean="0">
                <a:solidFill>
                  <a:schemeClr val="tx1"/>
                </a:solidFill>
                <a:effectLst/>
                <a:latin typeface="+mn-lt"/>
                <a:ea typeface="+mn-ea"/>
                <a:cs typeface="+mn-cs"/>
              </a:rPr>
              <a:t>im wahrsten Sinn des Wortes zu begreifen (Krenz 2011).</a:t>
            </a:r>
          </a:p>
          <a:p>
            <a:endParaRPr lang="de-DE" dirty="0"/>
          </a:p>
        </p:txBody>
      </p:sp>
      <p:sp>
        <p:nvSpPr>
          <p:cNvPr id="4" name="Foliennummernplatzhalter 3"/>
          <p:cNvSpPr>
            <a:spLocks noGrp="1"/>
          </p:cNvSpPr>
          <p:nvPr>
            <p:ph type="sldNum" sz="quarter" idx="10"/>
          </p:nvPr>
        </p:nvSpPr>
        <p:spPr/>
        <p:txBody>
          <a:bodyPr/>
          <a:lstStyle/>
          <a:p>
            <a:fld id="{283A71A0-A8DE-924F-8382-4BD3CEDE4700}" type="slidenum">
              <a:rPr lang="de-DE" smtClean="0"/>
              <a:t>10</a:t>
            </a:fld>
            <a:endParaRPr lang="de-DE"/>
          </a:p>
        </p:txBody>
      </p:sp>
    </p:spTree>
    <p:extLst>
      <p:ext uri="{BB962C8B-B14F-4D97-AF65-F5344CB8AC3E}">
        <p14:creationId xmlns:p14="http://schemas.microsoft.com/office/powerpoint/2010/main" val="1822652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Margrit Stamm hat in einer Längsschnittstudie </a:t>
            </a:r>
            <a:r>
              <a:rPr lang="de-DE" sz="1200" kern="1200" dirty="0" err="1" smtClean="0">
                <a:solidFill>
                  <a:schemeClr val="tx1"/>
                </a:solidFill>
                <a:effectLst/>
                <a:latin typeface="+mn-lt"/>
                <a:ea typeface="+mn-ea"/>
                <a:cs typeface="+mn-cs"/>
              </a:rPr>
              <a:t>über</a:t>
            </a:r>
            <a:r>
              <a:rPr lang="de-DE" sz="1200" kern="1200" dirty="0" smtClean="0">
                <a:solidFill>
                  <a:schemeClr val="tx1"/>
                </a:solidFill>
                <a:effectLst/>
                <a:latin typeface="+mn-lt"/>
                <a:ea typeface="+mn-ea"/>
                <a:cs typeface="+mn-cs"/>
              </a:rPr>
              <a:t> 13 Jahre den Schulerfolg von</a:t>
            </a:r>
          </a:p>
          <a:p>
            <a:r>
              <a:rPr lang="de-DE" sz="1200" kern="1200" dirty="0" smtClean="0">
                <a:solidFill>
                  <a:schemeClr val="tx1"/>
                </a:solidFill>
                <a:effectLst/>
                <a:latin typeface="+mn-lt"/>
                <a:ea typeface="+mn-ea"/>
                <a:cs typeface="+mn-cs"/>
              </a:rPr>
              <a:t>Kindern untersucht. Die Kinder wurden unter anderem zu ihrem </a:t>
            </a:r>
            <a:r>
              <a:rPr lang="de-DE" sz="1200" kern="1200" dirty="0" err="1" smtClean="0">
                <a:solidFill>
                  <a:schemeClr val="tx1"/>
                </a:solidFill>
                <a:effectLst/>
                <a:latin typeface="+mn-lt"/>
                <a:ea typeface="+mn-ea"/>
                <a:cs typeface="+mn-cs"/>
              </a:rPr>
              <a:t>Ausmass</a:t>
            </a:r>
            <a:r>
              <a:rPr lang="de-DE" sz="1200" kern="1200" dirty="0" smtClean="0">
                <a:solidFill>
                  <a:schemeClr val="tx1"/>
                </a:solidFill>
                <a:effectLst/>
                <a:latin typeface="+mn-lt"/>
                <a:ea typeface="+mn-ea"/>
                <a:cs typeface="+mn-cs"/>
              </a:rPr>
              <a:t> von</a:t>
            </a:r>
          </a:p>
          <a:p>
            <a:r>
              <a:rPr lang="de-DE" sz="1200" kern="1200" dirty="0" smtClean="0">
                <a:solidFill>
                  <a:schemeClr val="tx1"/>
                </a:solidFill>
                <a:effectLst/>
                <a:latin typeface="+mn-lt"/>
                <a:ea typeface="+mn-ea"/>
                <a:cs typeface="+mn-cs"/>
              </a:rPr>
              <a:t>Spieltätigkeiten in der Vorschulzeit befragt. Es zeigt sich, dass Kinder, welche zu Hause</a:t>
            </a:r>
          </a:p>
          <a:p>
            <a:r>
              <a:rPr lang="de-DE" sz="1200" kern="1200" dirty="0" smtClean="0">
                <a:solidFill>
                  <a:schemeClr val="tx1"/>
                </a:solidFill>
                <a:effectLst/>
                <a:latin typeface="+mn-lt"/>
                <a:ea typeface="+mn-ea"/>
                <a:cs typeface="+mn-cs"/>
              </a:rPr>
              <a:t>oft und intensiv zu Hause gespielt haben (</a:t>
            </a:r>
            <a:r>
              <a:rPr lang="de-DE" sz="1200" kern="1200" dirty="0" err="1" smtClean="0">
                <a:solidFill>
                  <a:schemeClr val="tx1"/>
                </a:solidFill>
                <a:effectLst/>
                <a:latin typeface="+mn-lt"/>
                <a:ea typeface="+mn-ea"/>
                <a:cs typeface="+mn-cs"/>
              </a:rPr>
              <a:t>grüne</a:t>
            </a:r>
            <a:r>
              <a:rPr lang="de-DE" sz="1200" kern="1200" dirty="0" smtClean="0">
                <a:solidFill>
                  <a:schemeClr val="tx1"/>
                </a:solidFill>
                <a:effectLst/>
                <a:latin typeface="+mn-lt"/>
                <a:ea typeface="+mn-ea"/>
                <a:cs typeface="+mn-cs"/>
              </a:rPr>
              <a:t> Balken), in der 8. Klasse öfter zur</a:t>
            </a:r>
          </a:p>
          <a:p>
            <a:r>
              <a:rPr lang="de-DE" sz="1200" kern="1200" dirty="0" smtClean="0">
                <a:solidFill>
                  <a:schemeClr val="tx1"/>
                </a:solidFill>
                <a:effectLst/>
                <a:latin typeface="+mn-lt"/>
                <a:ea typeface="+mn-ea"/>
                <a:cs typeface="+mn-cs"/>
              </a:rPr>
              <a:t>Leistungsspitze gehörten als diejenigen Kinder, welche eher selten gespielt haben</a:t>
            </a:r>
          </a:p>
          <a:p>
            <a:r>
              <a:rPr lang="de-DE" sz="1200" kern="1200" dirty="0" smtClean="0">
                <a:solidFill>
                  <a:schemeClr val="tx1"/>
                </a:solidFill>
                <a:effectLst/>
                <a:latin typeface="+mn-lt"/>
                <a:ea typeface="+mn-ea"/>
                <a:cs typeface="+mn-cs"/>
              </a:rPr>
              <a:t>Wer zu Hause selten spielt, </a:t>
            </a:r>
            <a:r>
              <a:rPr lang="de-DE" sz="1200" kern="1200" dirty="0" err="1" smtClean="0">
                <a:solidFill>
                  <a:schemeClr val="tx1"/>
                </a:solidFill>
                <a:effectLst/>
                <a:latin typeface="+mn-lt"/>
                <a:ea typeface="+mn-ea"/>
                <a:cs typeface="+mn-cs"/>
              </a:rPr>
              <a:t>dafür</a:t>
            </a:r>
            <a:r>
              <a:rPr lang="de-DE" sz="1200" kern="1200" dirty="0" smtClean="0">
                <a:solidFill>
                  <a:schemeClr val="tx1"/>
                </a:solidFill>
                <a:effectLst/>
                <a:latin typeface="+mn-lt"/>
                <a:ea typeface="+mn-ea"/>
                <a:cs typeface="+mn-cs"/>
              </a:rPr>
              <a:t> jedoch von den Eltern ausgeprägt im Lesen‐ und</a:t>
            </a:r>
          </a:p>
          <a:p>
            <a:r>
              <a:rPr lang="de-DE" sz="1200" kern="1200" dirty="0" err="1" smtClean="0">
                <a:solidFill>
                  <a:schemeClr val="tx1"/>
                </a:solidFill>
                <a:effectLst/>
                <a:latin typeface="+mn-lt"/>
                <a:ea typeface="+mn-ea"/>
                <a:cs typeface="+mn-cs"/>
              </a:rPr>
              <a:t>Rechnenlernen</a:t>
            </a:r>
            <a:r>
              <a:rPr lang="de-DE" sz="1200" kern="1200" dirty="0" smtClean="0">
                <a:solidFill>
                  <a:schemeClr val="tx1"/>
                </a:solidFill>
                <a:effectLst/>
                <a:latin typeface="+mn-lt"/>
                <a:ea typeface="+mn-ea"/>
                <a:cs typeface="+mn-cs"/>
              </a:rPr>
              <a:t> instruiert wird, hat später deutlich weniger Erfolg in der Schule als</a:t>
            </a:r>
          </a:p>
          <a:p>
            <a:r>
              <a:rPr lang="de-DE" sz="1200" kern="1200" dirty="0" smtClean="0">
                <a:solidFill>
                  <a:schemeClr val="tx1"/>
                </a:solidFill>
                <a:effectLst/>
                <a:latin typeface="+mn-lt"/>
                <a:ea typeface="+mn-ea"/>
                <a:cs typeface="+mn-cs"/>
              </a:rPr>
              <a:t>Kinder, welche zu Hause viel spielen und nicht zum Lesen‐ und </a:t>
            </a:r>
            <a:r>
              <a:rPr lang="de-DE" sz="1200" kern="1200" dirty="0" err="1" smtClean="0">
                <a:solidFill>
                  <a:schemeClr val="tx1"/>
                </a:solidFill>
                <a:effectLst/>
                <a:latin typeface="+mn-lt"/>
                <a:ea typeface="+mn-ea"/>
                <a:cs typeface="+mn-cs"/>
              </a:rPr>
              <a:t>Rechnenlernen</a:t>
            </a:r>
            <a:r>
              <a:rPr lang="de-DE" sz="1200" kern="1200" dirty="0" smtClean="0">
                <a:solidFill>
                  <a:schemeClr val="tx1"/>
                </a:solidFill>
                <a:effectLst/>
                <a:latin typeface="+mn-lt"/>
                <a:ea typeface="+mn-ea"/>
                <a:cs typeface="+mn-cs"/>
              </a:rPr>
              <a:t> gedrängt</a:t>
            </a:r>
          </a:p>
          <a:p>
            <a:r>
              <a:rPr lang="de-DE" sz="1200" kern="1200" dirty="0" smtClean="0">
                <a:solidFill>
                  <a:schemeClr val="tx1"/>
                </a:solidFill>
                <a:effectLst/>
                <a:latin typeface="+mn-lt"/>
                <a:ea typeface="+mn-ea"/>
                <a:cs typeface="+mn-cs"/>
              </a:rPr>
              <a:t>werden.</a:t>
            </a:r>
          </a:p>
          <a:p>
            <a:r>
              <a:rPr lang="de-DE" sz="1200" kern="1200" dirty="0" smtClean="0">
                <a:solidFill>
                  <a:schemeClr val="tx1"/>
                </a:solidFill>
                <a:effectLst/>
                <a:latin typeface="+mn-lt"/>
                <a:ea typeface="+mn-ea"/>
                <a:cs typeface="+mn-cs"/>
              </a:rPr>
              <a:t>Positiv formuliert: Kinder aus spielorientierten Familien, sind in der Schule längerfristig</a:t>
            </a:r>
          </a:p>
          <a:p>
            <a:r>
              <a:rPr lang="de-DE" sz="1200" kern="1200" dirty="0" smtClean="0">
                <a:solidFill>
                  <a:schemeClr val="tx1"/>
                </a:solidFill>
                <a:effectLst/>
                <a:latin typeface="+mn-lt"/>
                <a:ea typeface="+mn-ea"/>
                <a:cs typeface="+mn-cs"/>
              </a:rPr>
              <a:t>erfolgreicher als instruierte Kinder aus «spielfreien» Familien.</a:t>
            </a:r>
          </a:p>
          <a:p>
            <a:endParaRPr lang="de-DE" dirty="0"/>
          </a:p>
        </p:txBody>
      </p:sp>
      <p:sp>
        <p:nvSpPr>
          <p:cNvPr id="4" name="Foliennummernplatzhalter 3"/>
          <p:cNvSpPr>
            <a:spLocks noGrp="1"/>
          </p:cNvSpPr>
          <p:nvPr>
            <p:ph type="sldNum" sz="quarter" idx="10"/>
          </p:nvPr>
        </p:nvSpPr>
        <p:spPr/>
        <p:txBody>
          <a:bodyPr/>
          <a:lstStyle/>
          <a:p>
            <a:fld id="{283A71A0-A8DE-924F-8382-4BD3CEDE4700}" type="slidenum">
              <a:rPr lang="de-DE" smtClean="0"/>
              <a:t>11</a:t>
            </a:fld>
            <a:endParaRPr lang="de-DE"/>
          </a:p>
        </p:txBody>
      </p:sp>
    </p:spTree>
    <p:extLst>
      <p:ext uri="{BB962C8B-B14F-4D97-AF65-F5344CB8AC3E}">
        <p14:creationId xmlns:p14="http://schemas.microsoft.com/office/powerpoint/2010/main" val="808690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Mastertitelformat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Master-Untertitelformat bearbeiten</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smtClean="0"/>
              <a:t>Runder Tisch - Fraktion KG- u. US-Lehrpersonen </a:t>
            </a:r>
            <a:endParaRPr lang="de-DE"/>
          </a:p>
        </p:txBody>
      </p:sp>
      <p:sp>
        <p:nvSpPr>
          <p:cNvPr id="6" name="Foliennummernplatzhalter 5"/>
          <p:cNvSpPr>
            <a:spLocks noGrp="1"/>
          </p:cNvSpPr>
          <p:nvPr>
            <p:ph type="sldNum" sz="quarter" idx="12"/>
          </p:nvPr>
        </p:nvSpPr>
        <p:spPr/>
        <p:txBody>
          <a:bodyPr/>
          <a:lstStyle/>
          <a:p>
            <a:fld id="{BE32F928-72C9-2D4D-A798-16159941E7A7}" type="slidenum">
              <a:rPr lang="de-DE" smtClean="0"/>
              <a:t>‹Nr.›</a:t>
            </a:fld>
            <a:endParaRPr lang="de-DE"/>
          </a:p>
        </p:txBody>
      </p:sp>
    </p:spTree>
    <p:extLst>
      <p:ext uri="{BB962C8B-B14F-4D97-AF65-F5344CB8AC3E}">
        <p14:creationId xmlns:p14="http://schemas.microsoft.com/office/powerpoint/2010/main" val="1541846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Platzhalter für vertikalen Text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smtClean="0"/>
              <a:t>Runder Tisch - Fraktion KG- u. US-Lehrpersonen </a:t>
            </a:r>
            <a:endParaRPr lang="de-DE"/>
          </a:p>
        </p:txBody>
      </p:sp>
      <p:sp>
        <p:nvSpPr>
          <p:cNvPr id="6" name="Foliennummernplatzhalter 5"/>
          <p:cNvSpPr>
            <a:spLocks noGrp="1"/>
          </p:cNvSpPr>
          <p:nvPr>
            <p:ph type="sldNum" sz="quarter" idx="12"/>
          </p:nvPr>
        </p:nvSpPr>
        <p:spPr/>
        <p:txBody>
          <a:bodyPr/>
          <a:lstStyle/>
          <a:p>
            <a:fld id="{BE32F928-72C9-2D4D-A798-16159941E7A7}" type="slidenum">
              <a:rPr lang="de-DE" smtClean="0"/>
              <a:t>‹Nr.›</a:t>
            </a:fld>
            <a:endParaRPr lang="de-DE"/>
          </a:p>
        </p:txBody>
      </p:sp>
    </p:spTree>
    <p:extLst>
      <p:ext uri="{BB962C8B-B14F-4D97-AF65-F5344CB8AC3E}">
        <p14:creationId xmlns:p14="http://schemas.microsoft.com/office/powerpoint/2010/main" val="1588126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Mastertitelformat bearbeiten</a:t>
            </a:r>
            <a:endParaRPr lang="de-DE"/>
          </a:p>
        </p:txBody>
      </p:sp>
      <p:sp>
        <p:nvSpPr>
          <p:cNvPr id="3" name="Platzhalter für vertikalen Text 2"/>
          <p:cNvSpPr>
            <a:spLocks noGrp="1"/>
          </p:cNvSpPr>
          <p:nvPr>
            <p:ph type="body" orient="vert" idx="1"/>
          </p:nvPr>
        </p:nvSpPr>
        <p:spPr>
          <a:xfrm>
            <a:off x="838200" y="365125"/>
            <a:ext cx="7734300" cy="5811838"/>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smtClean="0"/>
              <a:t>Runder Tisch - Fraktion KG- u. US-Lehrpersonen </a:t>
            </a:r>
            <a:endParaRPr lang="de-DE"/>
          </a:p>
        </p:txBody>
      </p:sp>
      <p:sp>
        <p:nvSpPr>
          <p:cNvPr id="6" name="Foliennummernplatzhalter 5"/>
          <p:cNvSpPr>
            <a:spLocks noGrp="1"/>
          </p:cNvSpPr>
          <p:nvPr>
            <p:ph type="sldNum" sz="quarter" idx="12"/>
          </p:nvPr>
        </p:nvSpPr>
        <p:spPr/>
        <p:txBody>
          <a:bodyPr/>
          <a:lstStyle/>
          <a:p>
            <a:fld id="{BE32F928-72C9-2D4D-A798-16159941E7A7}" type="slidenum">
              <a:rPr lang="de-DE" smtClean="0"/>
              <a:t>‹Nr.›</a:t>
            </a:fld>
            <a:endParaRPr lang="de-DE"/>
          </a:p>
        </p:txBody>
      </p:sp>
    </p:spTree>
    <p:extLst>
      <p:ext uri="{BB962C8B-B14F-4D97-AF65-F5344CB8AC3E}">
        <p14:creationId xmlns:p14="http://schemas.microsoft.com/office/powerpoint/2010/main" val="57271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smtClean="0"/>
              <a:t>Runder Tisch - Fraktion KG- u. US-Lehrpersonen </a:t>
            </a:r>
            <a:endParaRPr lang="de-DE"/>
          </a:p>
        </p:txBody>
      </p:sp>
      <p:sp>
        <p:nvSpPr>
          <p:cNvPr id="6" name="Foliennummernplatzhalter 5"/>
          <p:cNvSpPr>
            <a:spLocks noGrp="1"/>
          </p:cNvSpPr>
          <p:nvPr>
            <p:ph type="sldNum" sz="quarter" idx="12"/>
          </p:nvPr>
        </p:nvSpPr>
        <p:spPr/>
        <p:txBody>
          <a:bodyPr/>
          <a:lstStyle/>
          <a:p>
            <a:fld id="{BE32F928-72C9-2D4D-A798-16159941E7A7}" type="slidenum">
              <a:rPr lang="de-DE" smtClean="0"/>
              <a:t>‹Nr.›</a:t>
            </a:fld>
            <a:endParaRPr lang="de-DE"/>
          </a:p>
        </p:txBody>
      </p:sp>
    </p:spTree>
    <p:extLst>
      <p:ext uri="{BB962C8B-B14F-4D97-AF65-F5344CB8AC3E}">
        <p14:creationId xmlns:p14="http://schemas.microsoft.com/office/powerpoint/2010/main" val="13331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Mastertitelformat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smtClean="0"/>
              <a:t>Runder Tisch - Fraktion KG- u. US-Lehrpersonen </a:t>
            </a:r>
            <a:endParaRPr lang="de-DE"/>
          </a:p>
        </p:txBody>
      </p:sp>
      <p:sp>
        <p:nvSpPr>
          <p:cNvPr id="6" name="Foliennummernplatzhalter 5"/>
          <p:cNvSpPr>
            <a:spLocks noGrp="1"/>
          </p:cNvSpPr>
          <p:nvPr>
            <p:ph type="sldNum" sz="quarter" idx="12"/>
          </p:nvPr>
        </p:nvSpPr>
        <p:spPr/>
        <p:txBody>
          <a:bodyPr/>
          <a:lstStyle/>
          <a:p>
            <a:fld id="{BE32F928-72C9-2D4D-A798-16159941E7A7}" type="slidenum">
              <a:rPr lang="de-DE" smtClean="0"/>
              <a:t>‹Nr.›</a:t>
            </a:fld>
            <a:endParaRPr lang="de-DE"/>
          </a:p>
        </p:txBody>
      </p:sp>
    </p:spTree>
    <p:extLst>
      <p:ext uri="{BB962C8B-B14F-4D97-AF65-F5344CB8AC3E}">
        <p14:creationId xmlns:p14="http://schemas.microsoft.com/office/powerpoint/2010/main" val="718482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de-DE" smtClean="0"/>
              <a:t>Runder Tisch - Fraktion KG- u. US-Lehrpersonen </a:t>
            </a:r>
            <a:endParaRPr lang="de-DE"/>
          </a:p>
        </p:txBody>
      </p:sp>
      <p:sp>
        <p:nvSpPr>
          <p:cNvPr id="7" name="Foliennummernplatzhalter 6"/>
          <p:cNvSpPr>
            <a:spLocks noGrp="1"/>
          </p:cNvSpPr>
          <p:nvPr>
            <p:ph type="sldNum" sz="quarter" idx="12"/>
          </p:nvPr>
        </p:nvSpPr>
        <p:spPr/>
        <p:txBody>
          <a:bodyPr/>
          <a:lstStyle/>
          <a:p>
            <a:fld id="{BE32F928-72C9-2D4D-A798-16159941E7A7}" type="slidenum">
              <a:rPr lang="de-DE" smtClean="0"/>
              <a:t>‹Nr.›</a:t>
            </a:fld>
            <a:endParaRPr lang="de-DE"/>
          </a:p>
        </p:txBody>
      </p:sp>
    </p:spTree>
    <p:extLst>
      <p:ext uri="{BB962C8B-B14F-4D97-AF65-F5344CB8AC3E}">
        <p14:creationId xmlns:p14="http://schemas.microsoft.com/office/powerpoint/2010/main" val="235284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Mastertitelformat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r>
              <a:rPr lang="de-DE" smtClean="0"/>
              <a:t>Runder Tisch - Fraktion KG- u. US-Lehrpersonen </a:t>
            </a:r>
            <a:endParaRPr lang="de-DE"/>
          </a:p>
        </p:txBody>
      </p:sp>
      <p:sp>
        <p:nvSpPr>
          <p:cNvPr id="9" name="Foliennummernplatzhalter 8"/>
          <p:cNvSpPr>
            <a:spLocks noGrp="1"/>
          </p:cNvSpPr>
          <p:nvPr>
            <p:ph type="sldNum" sz="quarter" idx="12"/>
          </p:nvPr>
        </p:nvSpPr>
        <p:spPr/>
        <p:txBody>
          <a:bodyPr/>
          <a:lstStyle/>
          <a:p>
            <a:fld id="{BE32F928-72C9-2D4D-A798-16159941E7A7}" type="slidenum">
              <a:rPr lang="de-DE" smtClean="0"/>
              <a:t>‹Nr.›</a:t>
            </a:fld>
            <a:endParaRPr lang="de-DE"/>
          </a:p>
        </p:txBody>
      </p:sp>
    </p:spTree>
    <p:extLst>
      <p:ext uri="{BB962C8B-B14F-4D97-AF65-F5344CB8AC3E}">
        <p14:creationId xmlns:p14="http://schemas.microsoft.com/office/powerpoint/2010/main" val="904289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r>
              <a:rPr lang="de-DE" smtClean="0"/>
              <a:t>Runder Tisch - Fraktion KG- u. US-Lehrpersonen </a:t>
            </a:r>
            <a:endParaRPr lang="de-DE"/>
          </a:p>
        </p:txBody>
      </p:sp>
      <p:sp>
        <p:nvSpPr>
          <p:cNvPr id="5" name="Foliennummernplatzhalter 4"/>
          <p:cNvSpPr>
            <a:spLocks noGrp="1"/>
          </p:cNvSpPr>
          <p:nvPr>
            <p:ph type="sldNum" sz="quarter" idx="12"/>
          </p:nvPr>
        </p:nvSpPr>
        <p:spPr/>
        <p:txBody>
          <a:bodyPr/>
          <a:lstStyle/>
          <a:p>
            <a:fld id="{BE32F928-72C9-2D4D-A798-16159941E7A7}" type="slidenum">
              <a:rPr lang="de-DE" smtClean="0"/>
              <a:t>‹Nr.›</a:t>
            </a:fld>
            <a:endParaRPr lang="de-DE"/>
          </a:p>
        </p:txBody>
      </p:sp>
    </p:spTree>
    <p:extLst>
      <p:ext uri="{BB962C8B-B14F-4D97-AF65-F5344CB8AC3E}">
        <p14:creationId xmlns:p14="http://schemas.microsoft.com/office/powerpoint/2010/main" val="655705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a:p>
        </p:txBody>
      </p:sp>
      <p:sp>
        <p:nvSpPr>
          <p:cNvPr id="3" name="Fußzeilenplatzhalter 2"/>
          <p:cNvSpPr>
            <a:spLocks noGrp="1"/>
          </p:cNvSpPr>
          <p:nvPr>
            <p:ph type="ftr" sz="quarter" idx="11"/>
          </p:nvPr>
        </p:nvSpPr>
        <p:spPr/>
        <p:txBody>
          <a:bodyPr/>
          <a:lstStyle/>
          <a:p>
            <a:r>
              <a:rPr lang="de-DE" smtClean="0"/>
              <a:t>Runder Tisch - Fraktion KG- u. US-Lehrpersonen </a:t>
            </a:r>
            <a:endParaRPr lang="de-DE"/>
          </a:p>
        </p:txBody>
      </p:sp>
      <p:sp>
        <p:nvSpPr>
          <p:cNvPr id="4" name="Foliennummernplatzhalter 3"/>
          <p:cNvSpPr>
            <a:spLocks noGrp="1"/>
          </p:cNvSpPr>
          <p:nvPr>
            <p:ph type="sldNum" sz="quarter" idx="12"/>
          </p:nvPr>
        </p:nvSpPr>
        <p:spPr/>
        <p:txBody>
          <a:bodyPr/>
          <a:lstStyle/>
          <a:p>
            <a:fld id="{BE32F928-72C9-2D4D-A798-16159941E7A7}" type="slidenum">
              <a:rPr lang="de-DE" smtClean="0"/>
              <a:t>‹Nr.›</a:t>
            </a:fld>
            <a:endParaRPr lang="de-DE"/>
          </a:p>
        </p:txBody>
      </p:sp>
    </p:spTree>
    <p:extLst>
      <p:ext uri="{BB962C8B-B14F-4D97-AF65-F5344CB8AC3E}">
        <p14:creationId xmlns:p14="http://schemas.microsoft.com/office/powerpoint/2010/main" val="1703476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Mastertitelformat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Mastertextformat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de-DE" smtClean="0"/>
              <a:t>Runder Tisch - Fraktion KG- u. US-Lehrpersonen </a:t>
            </a:r>
            <a:endParaRPr lang="de-DE"/>
          </a:p>
        </p:txBody>
      </p:sp>
      <p:sp>
        <p:nvSpPr>
          <p:cNvPr id="7" name="Foliennummernplatzhalter 6"/>
          <p:cNvSpPr>
            <a:spLocks noGrp="1"/>
          </p:cNvSpPr>
          <p:nvPr>
            <p:ph type="sldNum" sz="quarter" idx="12"/>
          </p:nvPr>
        </p:nvSpPr>
        <p:spPr/>
        <p:txBody>
          <a:bodyPr/>
          <a:lstStyle/>
          <a:p>
            <a:fld id="{BE32F928-72C9-2D4D-A798-16159941E7A7}" type="slidenum">
              <a:rPr lang="de-DE" smtClean="0"/>
              <a:t>‹Nr.›</a:t>
            </a:fld>
            <a:endParaRPr lang="de-DE"/>
          </a:p>
        </p:txBody>
      </p:sp>
    </p:spTree>
    <p:extLst>
      <p:ext uri="{BB962C8B-B14F-4D97-AF65-F5344CB8AC3E}">
        <p14:creationId xmlns:p14="http://schemas.microsoft.com/office/powerpoint/2010/main" val="83116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Mastertitelformat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Mastertextformat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de-DE" smtClean="0"/>
              <a:t>Runder Tisch - Fraktion KG- u. US-Lehrpersonen </a:t>
            </a:r>
            <a:endParaRPr lang="de-DE"/>
          </a:p>
        </p:txBody>
      </p:sp>
      <p:sp>
        <p:nvSpPr>
          <p:cNvPr id="7" name="Foliennummernplatzhalter 6"/>
          <p:cNvSpPr>
            <a:spLocks noGrp="1"/>
          </p:cNvSpPr>
          <p:nvPr>
            <p:ph type="sldNum" sz="quarter" idx="12"/>
          </p:nvPr>
        </p:nvSpPr>
        <p:spPr/>
        <p:txBody>
          <a:bodyPr/>
          <a:lstStyle/>
          <a:p>
            <a:fld id="{BE32F928-72C9-2D4D-A798-16159941E7A7}" type="slidenum">
              <a:rPr lang="de-DE" smtClean="0"/>
              <a:t>‹Nr.›</a:t>
            </a:fld>
            <a:endParaRPr lang="de-DE"/>
          </a:p>
        </p:txBody>
      </p:sp>
    </p:spTree>
    <p:extLst>
      <p:ext uri="{BB962C8B-B14F-4D97-AF65-F5344CB8AC3E}">
        <p14:creationId xmlns:p14="http://schemas.microsoft.com/office/powerpoint/2010/main" val="1079905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Mastertitelformat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Runder Tisch - Fraktion KG- u. US-Lehrpersonen </a:t>
            </a:r>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32F928-72C9-2D4D-A798-16159941E7A7}" type="slidenum">
              <a:rPr lang="de-DE" smtClean="0"/>
              <a:t>‹Nr.›</a:t>
            </a:fld>
            <a:endParaRPr lang="de-DE"/>
          </a:p>
        </p:txBody>
      </p:sp>
    </p:spTree>
    <p:extLst>
      <p:ext uri="{BB962C8B-B14F-4D97-AF65-F5344CB8AC3E}">
        <p14:creationId xmlns:p14="http://schemas.microsoft.com/office/powerpoint/2010/main" val="1107629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7"/>
          <p:cNvSpPr txBox="1">
            <a:spLocks noChangeArrowheads="1"/>
          </p:cNvSpPr>
          <p:nvPr/>
        </p:nvSpPr>
        <p:spPr bwMode="auto">
          <a:xfrm>
            <a:off x="1990786" y="1599335"/>
            <a:ext cx="8996905" cy="2092881"/>
          </a:xfrm>
          <a:prstGeom prst="rect">
            <a:avLst/>
          </a:prstGeom>
          <a:solidFill>
            <a:schemeClr val="accent1">
              <a:lumMod val="20000"/>
              <a:lumOff val="80000"/>
            </a:schemeClr>
          </a:solidFill>
          <a:ln w="38100">
            <a:noFill/>
            <a:miter lim="800000"/>
            <a:headEnd/>
            <a:tailEnd/>
          </a:ln>
        </p:spPr>
        <p:txBody>
          <a:bodyPr wrap="square">
            <a:spAutoFit/>
          </a:bodyPr>
          <a:lstStyle/>
          <a:p>
            <a:pPr algn="ctr">
              <a:spcBef>
                <a:spcPts val="1800"/>
              </a:spcBef>
            </a:pPr>
            <a:r>
              <a:rPr lang="de-DE" sz="3600" dirty="0"/>
              <a:t>Von den entwicklungsorientierten Zugängen </a:t>
            </a:r>
            <a:endParaRPr lang="de-DE" sz="3600" dirty="0" smtClean="0"/>
          </a:p>
          <a:p>
            <a:pPr algn="ctr">
              <a:spcBef>
                <a:spcPts val="1800"/>
              </a:spcBef>
            </a:pPr>
            <a:r>
              <a:rPr lang="de-DE" sz="3600" dirty="0" smtClean="0"/>
              <a:t>zu </a:t>
            </a:r>
            <a:r>
              <a:rPr lang="de-DE" sz="3600" dirty="0"/>
              <a:t>den </a:t>
            </a:r>
            <a:r>
              <a:rPr lang="de-DE" sz="3600" dirty="0" smtClean="0"/>
              <a:t>Fachbereichen</a:t>
            </a:r>
          </a:p>
          <a:p>
            <a:pPr algn="ctr">
              <a:spcBef>
                <a:spcPts val="1800"/>
              </a:spcBef>
            </a:pPr>
            <a:r>
              <a:rPr lang="de-DE" sz="2800" dirty="0"/>
              <a:t>Zusammenarbeit innerhalb des 1. Zyklus des Lehrplanes 21</a:t>
            </a:r>
            <a:endParaRPr lang="de-DE" sz="2800" dirty="0">
              <a:latin typeface="Arial" pitchFamily="34" charset="0"/>
              <a:cs typeface="Arial" pitchFamily="34" charset="0"/>
            </a:endParaRPr>
          </a:p>
        </p:txBody>
      </p:sp>
      <p:sp>
        <p:nvSpPr>
          <p:cNvPr id="15364" name="Rectangle 13"/>
          <p:cNvSpPr>
            <a:spLocks noChangeArrowheads="1"/>
          </p:cNvSpPr>
          <p:nvPr/>
        </p:nvSpPr>
        <p:spPr bwMode="auto">
          <a:xfrm>
            <a:off x="1379226" y="1599335"/>
            <a:ext cx="611560" cy="2092881"/>
          </a:xfrm>
          <a:prstGeom prst="rect">
            <a:avLst/>
          </a:prstGeom>
          <a:solidFill>
            <a:srgbClr val="FFFF00"/>
          </a:solidFill>
          <a:ln w="9525">
            <a:noFill/>
            <a:miter lim="800000"/>
            <a:headEnd/>
            <a:tailEnd/>
          </a:ln>
        </p:spPr>
        <p:txBody>
          <a:bodyPr wrap="none" anchor="ctr"/>
          <a:lstStyle/>
          <a:p>
            <a:pPr algn="ctr"/>
            <a:endParaRPr lang="de-DE" sz="2400"/>
          </a:p>
        </p:txBody>
      </p:sp>
      <p:pic>
        <p:nvPicPr>
          <p:cNvPr id="15365" name="Picture 4" descr="FHNW_PH"/>
          <p:cNvPicPr>
            <a:picLocks noChangeAspect="1" noChangeArrowheads="1"/>
          </p:cNvPicPr>
          <p:nvPr/>
        </p:nvPicPr>
        <p:blipFill>
          <a:blip r:embed="rId3"/>
          <a:srcRect/>
          <a:stretch>
            <a:fillRect/>
          </a:stretch>
        </p:blipFill>
        <p:spPr bwMode="auto">
          <a:xfrm>
            <a:off x="1990786" y="380875"/>
            <a:ext cx="4242510" cy="647353"/>
          </a:xfrm>
          <a:prstGeom prst="rect">
            <a:avLst/>
          </a:prstGeom>
          <a:noFill/>
          <a:ln w="9525">
            <a:noFill/>
            <a:miter lim="800000"/>
            <a:headEnd/>
            <a:tailEnd/>
          </a:ln>
        </p:spPr>
      </p:pic>
      <p:sp>
        <p:nvSpPr>
          <p:cNvPr id="2" name="Textfeld 1"/>
          <p:cNvSpPr txBox="1"/>
          <p:nvPr/>
        </p:nvSpPr>
        <p:spPr>
          <a:xfrm>
            <a:off x="5092110" y="4093033"/>
            <a:ext cx="2112758" cy="461665"/>
          </a:xfrm>
          <a:prstGeom prst="rect">
            <a:avLst/>
          </a:prstGeom>
          <a:noFill/>
        </p:spPr>
        <p:txBody>
          <a:bodyPr wrap="none" rtlCol="0">
            <a:spAutoFit/>
          </a:bodyPr>
          <a:lstStyle/>
          <a:p>
            <a:r>
              <a:rPr lang="de-CH" sz="2400" dirty="0" smtClean="0"/>
              <a:t>Dr</a:t>
            </a:r>
            <a:r>
              <a:rPr lang="de-CH" sz="2400" dirty="0"/>
              <a:t>. Gerit Schütz</a:t>
            </a:r>
          </a:p>
        </p:txBody>
      </p:sp>
      <p:sp>
        <p:nvSpPr>
          <p:cNvPr id="4" name="Textfeld 3"/>
          <p:cNvSpPr txBox="1"/>
          <p:nvPr/>
        </p:nvSpPr>
        <p:spPr>
          <a:xfrm>
            <a:off x="1279209" y="4709038"/>
            <a:ext cx="9738559" cy="1569660"/>
          </a:xfrm>
          <a:prstGeom prst="rect">
            <a:avLst/>
          </a:prstGeom>
          <a:noFill/>
        </p:spPr>
        <p:txBody>
          <a:bodyPr wrap="square" rtlCol="0">
            <a:spAutoFit/>
          </a:bodyPr>
          <a:lstStyle/>
          <a:p>
            <a:pPr algn="ctr"/>
            <a:r>
              <a:rPr lang="de-CH" sz="2400" dirty="0" smtClean="0"/>
              <a:t>Runder </a:t>
            </a:r>
            <a:r>
              <a:rPr lang="de-CH" sz="2400" dirty="0"/>
              <a:t>Tisch der Fraktion </a:t>
            </a:r>
            <a:endParaRPr lang="de-CH" sz="2400" dirty="0" smtClean="0"/>
          </a:p>
          <a:p>
            <a:pPr algn="ctr"/>
            <a:r>
              <a:rPr lang="de-CH" sz="2400" dirty="0" smtClean="0"/>
              <a:t>der </a:t>
            </a:r>
            <a:r>
              <a:rPr lang="de-CH" sz="2400" dirty="0"/>
              <a:t>Kindergarten- </a:t>
            </a:r>
            <a:r>
              <a:rPr lang="de-CH" sz="2400" dirty="0" smtClean="0"/>
              <a:t>und Unterstufen-Lehrpersonen</a:t>
            </a:r>
          </a:p>
          <a:p>
            <a:pPr algn="ctr"/>
            <a:endParaRPr lang="de-CH" sz="2400" dirty="0"/>
          </a:p>
          <a:p>
            <a:pPr algn="ctr"/>
            <a:r>
              <a:rPr lang="de-CH" sz="2400" dirty="0" smtClean="0"/>
              <a:t>Bellach, 02.05.2018</a:t>
            </a:r>
            <a:endParaRPr lang="de-CH" sz="2400" dirty="0"/>
          </a:p>
        </p:txBody>
      </p:sp>
      <p:sp>
        <p:nvSpPr>
          <p:cNvPr id="5" name="Foliennummernplatzhalter 4"/>
          <p:cNvSpPr>
            <a:spLocks noGrp="1"/>
          </p:cNvSpPr>
          <p:nvPr>
            <p:ph type="sldNum" sz="quarter" idx="12"/>
          </p:nvPr>
        </p:nvSpPr>
        <p:spPr/>
        <p:txBody>
          <a:bodyPr/>
          <a:lstStyle/>
          <a:p>
            <a:fld id="{BE32F928-72C9-2D4D-A798-16159941E7A7}" type="slidenum">
              <a:rPr lang="de-DE" smtClean="0"/>
              <a:t>1</a:t>
            </a:fld>
            <a:endParaRPr lang="de-DE"/>
          </a:p>
        </p:txBody>
      </p:sp>
    </p:spTree>
    <p:extLst>
      <p:ext uri="{BB962C8B-B14F-4D97-AF65-F5344CB8AC3E}">
        <p14:creationId xmlns:p14="http://schemas.microsoft.com/office/powerpoint/2010/main" val="720467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805998"/>
            <a:ext cx="10515600" cy="745218"/>
          </a:xfrm>
        </p:spPr>
        <p:txBody>
          <a:bodyPr>
            <a:normAutofit/>
          </a:bodyPr>
          <a:lstStyle/>
          <a:p>
            <a:r>
              <a:rPr lang="de-DE" sz="3600" b="1" dirty="0" smtClean="0">
                <a:solidFill>
                  <a:srgbClr val="0432FF"/>
                </a:solidFill>
              </a:rPr>
              <a:t>Spielen</a:t>
            </a:r>
            <a:endParaRPr lang="de-DE" sz="3600" b="1" dirty="0">
              <a:solidFill>
                <a:srgbClr val="0432FF"/>
              </a:solidFill>
            </a:endParaRPr>
          </a:p>
        </p:txBody>
      </p:sp>
      <p:sp>
        <p:nvSpPr>
          <p:cNvPr id="7" name="Inhaltsplatzhalter 6"/>
          <p:cNvSpPr>
            <a:spLocks noGrp="1"/>
          </p:cNvSpPr>
          <p:nvPr>
            <p:ph idx="1"/>
          </p:nvPr>
        </p:nvSpPr>
        <p:spPr/>
        <p:txBody>
          <a:bodyPr/>
          <a:lstStyle/>
          <a:p>
            <a:pPr>
              <a:lnSpc>
                <a:spcPct val="150000"/>
              </a:lnSpc>
            </a:pPr>
            <a:r>
              <a:rPr lang="de-DE" dirty="0"/>
              <a:t>Spielen </a:t>
            </a:r>
            <a:r>
              <a:rPr lang="mr-IN" dirty="0"/>
              <a:t>–</a:t>
            </a:r>
            <a:r>
              <a:rPr lang="de-DE" dirty="0"/>
              <a:t> eine ernste Angelegenheit, das Kind </a:t>
            </a:r>
            <a:r>
              <a:rPr lang="de-DE" dirty="0" smtClean="0"/>
              <a:t>erfährt </a:t>
            </a:r>
            <a:r>
              <a:rPr lang="de-DE" dirty="0"/>
              <a:t>weder zufällige Freizeitgestaltung, noch ist es eine rein lustbetonte Tätigkeit (Krenz </a:t>
            </a:r>
            <a:r>
              <a:rPr lang="de-DE" dirty="0" smtClean="0"/>
              <a:t>2011)</a:t>
            </a:r>
          </a:p>
          <a:p>
            <a:pPr>
              <a:lnSpc>
                <a:spcPct val="150000"/>
              </a:lnSpc>
            </a:pPr>
            <a:r>
              <a:rPr lang="de-DE" dirty="0" smtClean="0"/>
              <a:t>Bis zu seinem vollendeten sechsten </a:t>
            </a:r>
            <a:r>
              <a:rPr lang="de-DE" dirty="0" err="1" smtClean="0"/>
              <a:t>Lj</a:t>
            </a:r>
            <a:r>
              <a:rPr lang="de-DE" dirty="0" smtClean="0"/>
              <a:t> hat das Kind ca. 15 000 Stunden spielen (müssen!). Das sind 7-8 </a:t>
            </a:r>
            <a:r>
              <a:rPr lang="de-DE" dirty="0" err="1" smtClean="0"/>
              <a:t>std</a:t>
            </a:r>
            <a:r>
              <a:rPr lang="de-DE" dirty="0" smtClean="0"/>
              <a:t> pro Tag!</a:t>
            </a:r>
            <a:endParaRPr lang="de-DE" dirty="0"/>
          </a:p>
        </p:txBody>
      </p:sp>
      <p:sp>
        <p:nvSpPr>
          <p:cNvPr id="4" name="Fußzeilenplatzhalter 3"/>
          <p:cNvSpPr>
            <a:spLocks noGrp="1"/>
          </p:cNvSpPr>
          <p:nvPr>
            <p:ph type="ftr" sz="quarter" idx="11"/>
          </p:nvPr>
        </p:nvSpPr>
        <p:spPr/>
        <p:txBody>
          <a:bodyPr/>
          <a:lstStyle/>
          <a:p>
            <a:r>
              <a:rPr lang="de-DE" smtClean="0"/>
              <a:t>Runder Tisch - Fraktion KG- u. US-Lehrpersonen </a:t>
            </a:r>
            <a:endParaRPr lang="de-DE"/>
          </a:p>
        </p:txBody>
      </p:sp>
      <p:sp>
        <p:nvSpPr>
          <p:cNvPr id="5" name="Foliennummernplatzhalter 4"/>
          <p:cNvSpPr>
            <a:spLocks noGrp="1"/>
          </p:cNvSpPr>
          <p:nvPr>
            <p:ph type="sldNum" sz="quarter" idx="12"/>
          </p:nvPr>
        </p:nvSpPr>
        <p:spPr/>
        <p:txBody>
          <a:bodyPr/>
          <a:lstStyle/>
          <a:p>
            <a:fld id="{BE32F928-72C9-2D4D-A798-16159941E7A7}" type="slidenum">
              <a:rPr lang="de-DE" smtClean="0"/>
              <a:t>10</a:t>
            </a:fld>
            <a:endParaRPr lang="de-DE"/>
          </a:p>
        </p:txBody>
      </p:sp>
    </p:spTree>
    <p:extLst>
      <p:ext uri="{BB962C8B-B14F-4D97-AF65-F5344CB8AC3E}">
        <p14:creationId xmlns:p14="http://schemas.microsoft.com/office/powerpoint/2010/main" val="7932678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3"/>
          <a:stretch>
            <a:fillRect/>
          </a:stretch>
        </p:blipFill>
        <p:spPr>
          <a:xfrm>
            <a:off x="1632857" y="408215"/>
            <a:ext cx="8152800" cy="6295292"/>
          </a:xfrm>
          <a:prstGeom prst="rect">
            <a:avLst/>
          </a:prstGeom>
        </p:spPr>
      </p:pic>
      <p:sp>
        <p:nvSpPr>
          <p:cNvPr id="3" name="Fußzeilenplatzhalter 2"/>
          <p:cNvSpPr>
            <a:spLocks noGrp="1"/>
          </p:cNvSpPr>
          <p:nvPr>
            <p:ph type="ftr" sz="quarter" idx="11"/>
          </p:nvPr>
        </p:nvSpPr>
        <p:spPr/>
        <p:txBody>
          <a:bodyPr/>
          <a:lstStyle/>
          <a:p>
            <a:r>
              <a:rPr lang="de-DE" smtClean="0"/>
              <a:t>Runder Tisch - Fraktion KG- u. US-Lehrpersonen </a:t>
            </a:r>
            <a:endParaRPr lang="de-DE"/>
          </a:p>
        </p:txBody>
      </p:sp>
      <p:sp>
        <p:nvSpPr>
          <p:cNvPr id="5" name="Foliennummernplatzhalter 4"/>
          <p:cNvSpPr>
            <a:spLocks noGrp="1"/>
          </p:cNvSpPr>
          <p:nvPr>
            <p:ph type="sldNum" sz="quarter" idx="12"/>
          </p:nvPr>
        </p:nvSpPr>
        <p:spPr/>
        <p:txBody>
          <a:bodyPr/>
          <a:lstStyle/>
          <a:p>
            <a:fld id="{BE32F928-72C9-2D4D-A798-16159941E7A7}" type="slidenum">
              <a:rPr lang="de-DE" smtClean="0"/>
              <a:t>11</a:t>
            </a:fld>
            <a:endParaRPr lang="de-DE"/>
          </a:p>
        </p:txBody>
      </p:sp>
    </p:spTree>
    <p:extLst>
      <p:ext uri="{BB962C8B-B14F-4D97-AF65-F5344CB8AC3E}">
        <p14:creationId xmlns:p14="http://schemas.microsoft.com/office/powerpoint/2010/main" val="1455432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99517" y="1390881"/>
            <a:ext cx="10158983" cy="646331"/>
          </a:xfrm>
          <a:prstGeom prst="rect">
            <a:avLst/>
          </a:prstGeom>
          <a:noFill/>
        </p:spPr>
        <p:txBody>
          <a:bodyPr wrap="square" rtlCol="0">
            <a:spAutoFit/>
          </a:bodyPr>
          <a:lstStyle/>
          <a:p>
            <a:r>
              <a:rPr lang="de-DE" sz="3600" b="1" dirty="0" smtClean="0">
                <a:solidFill>
                  <a:srgbClr val="0432FF"/>
                </a:solidFill>
                <a:latin typeface="+mj-lt"/>
              </a:rPr>
              <a:t>Lernen und Spielen empirisch</a:t>
            </a:r>
            <a:endParaRPr lang="de-DE" sz="3600" b="1" dirty="0">
              <a:solidFill>
                <a:srgbClr val="0432FF"/>
              </a:solidFill>
              <a:latin typeface="+mj-lt"/>
            </a:endParaRPr>
          </a:p>
        </p:txBody>
      </p:sp>
      <p:sp>
        <p:nvSpPr>
          <p:cNvPr id="3" name="Textfeld 2"/>
          <p:cNvSpPr txBox="1"/>
          <p:nvPr/>
        </p:nvSpPr>
        <p:spPr>
          <a:xfrm>
            <a:off x="699517" y="2632667"/>
            <a:ext cx="9978211" cy="2805063"/>
          </a:xfrm>
          <a:prstGeom prst="rect">
            <a:avLst/>
          </a:prstGeom>
          <a:noFill/>
        </p:spPr>
        <p:txBody>
          <a:bodyPr wrap="square" rtlCol="0">
            <a:spAutoFit/>
          </a:bodyPr>
          <a:lstStyle/>
          <a:p>
            <a:pPr>
              <a:lnSpc>
                <a:spcPct val="150000"/>
              </a:lnSpc>
            </a:pPr>
            <a:r>
              <a:rPr lang="de-DE" sz="2400" dirty="0" smtClean="0"/>
              <a:t>Frühes </a:t>
            </a:r>
            <a:r>
              <a:rPr lang="de-DE" sz="2400" dirty="0" err="1" smtClean="0"/>
              <a:t>instruktionales</a:t>
            </a:r>
            <a:r>
              <a:rPr lang="de-DE" sz="2400" dirty="0" smtClean="0"/>
              <a:t> Lernen bringt keine bis nachteilige Effekte und ist durch </a:t>
            </a:r>
            <a:r>
              <a:rPr lang="de-DE" sz="2400" dirty="0" err="1" smtClean="0"/>
              <a:t>washing</a:t>
            </a:r>
            <a:r>
              <a:rPr lang="de-DE" sz="2400" dirty="0" smtClean="0"/>
              <a:t>-out Effekte gekennzeichnet (Sylva 2010; </a:t>
            </a:r>
            <a:r>
              <a:rPr lang="de-DE" sz="2400" dirty="0" err="1" smtClean="0"/>
              <a:t>Dollase</a:t>
            </a:r>
            <a:r>
              <a:rPr lang="de-DE" sz="2400" dirty="0" smtClean="0"/>
              <a:t> 2010)</a:t>
            </a:r>
          </a:p>
          <a:p>
            <a:pPr>
              <a:lnSpc>
                <a:spcPct val="150000"/>
              </a:lnSpc>
            </a:pPr>
            <a:endParaRPr lang="de-DE" sz="2400" dirty="0"/>
          </a:p>
          <a:p>
            <a:pPr>
              <a:lnSpc>
                <a:spcPct val="150000"/>
              </a:lnSpc>
            </a:pPr>
            <a:r>
              <a:rPr lang="de-DE" sz="2400" dirty="0" smtClean="0"/>
              <a:t>Dem </a:t>
            </a:r>
            <a:r>
              <a:rPr lang="de-DE" sz="2400" dirty="0" err="1" smtClean="0"/>
              <a:t>instruktionalen</a:t>
            </a:r>
            <a:r>
              <a:rPr lang="de-DE" sz="2400" dirty="0" smtClean="0"/>
              <a:t> Lernen sind bis bis weit in die ersten Schuljahre hinein enge Grenzen gesetzt (</a:t>
            </a:r>
            <a:r>
              <a:rPr lang="de-DE" sz="2400" dirty="0" err="1" smtClean="0"/>
              <a:t>Hasselhurn</a:t>
            </a:r>
            <a:r>
              <a:rPr lang="de-DE" sz="2400" dirty="0" smtClean="0"/>
              <a:t> 2005)</a:t>
            </a:r>
            <a:endParaRPr lang="de-DE" sz="2400" dirty="0"/>
          </a:p>
        </p:txBody>
      </p:sp>
      <p:sp>
        <p:nvSpPr>
          <p:cNvPr id="6" name="Fußzeilenplatzhalter 5"/>
          <p:cNvSpPr>
            <a:spLocks noGrp="1"/>
          </p:cNvSpPr>
          <p:nvPr>
            <p:ph type="ftr" sz="quarter" idx="11"/>
          </p:nvPr>
        </p:nvSpPr>
        <p:spPr/>
        <p:txBody>
          <a:bodyPr/>
          <a:lstStyle/>
          <a:p>
            <a:r>
              <a:rPr lang="de-DE" smtClean="0"/>
              <a:t>Runder Tisch - Fraktion KG- u. US-Lehrpersonen </a:t>
            </a:r>
            <a:endParaRPr lang="de-DE"/>
          </a:p>
        </p:txBody>
      </p:sp>
      <p:sp>
        <p:nvSpPr>
          <p:cNvPr id="7" name="Foliennummernplatzhalter 6"/>
          <p:cNvSpPr>
            <a:spLocks noGrp="1"/>
          </p:cNvSpPr>
          <p:nvPr>
            <p:ph type="sldNum" sz="quarter" idx="12"/>
          </p:nvPr>
        </p:nvSpPr>
        <p:spPr/>
        <p:txBody>
          <a:bodyPr/>
          <a:lstStyle/>
          <a:p>
            <a:fld id="{BE32F928-72C9-2D4D-A798-16159941E7A7}" type="slidenum">
              <a:rPr lang="de-DE" smtClean="0"/>
              <a:t>12</a:t>
            </a:fld>
            <a:endParaRPr lang="de-DE"/>
          </a:p>
        </p:txBody>
      </p:sp>
    </p:spTree>
    <p:extLst>
      <p:ext uri="{BB962C8B-B14F-4D97-AF65-F5344CB8AC3E}">
        <p14:creationId xmlns:p14="http://schemas.microsoft.com/office/powerpoint/2010/main" val="242861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16000" y="575128"/>
            <a:ext cx="10515600" cy="1325563"/>
          </a:xfrm>
        </p:spPr>
        <p:txBody>
          <a:bodyPr>
            <a:normAutofit/>
          </a:bodyPr>
          <a:lstStyle/>
          <a:p>
            <a:r>
              <a:rPr lang="de-DE" sz="3600" b="1" dirty="0" smtClean="0">
                <a:solidFill>
                  <a:srgbClr val="0432FF"/>
                </a:solidFill>
              </a:rPr>
              <a:t>Frühe Förderung durch das Spiel</a:t>
            </a:r>
            <a:endParaRPr lang="de-DE" sz="3600" b="1" dirty="0">
              <a:solidFill>
                <a:srgbClr val="0432FF"/>
              </a:solidFill>
            </a:endParaRPr>
          </a:p>
        </p:txBody>
      </p:sp>
      <p:sp>
        <p:nvSpPr>
          <p:cNvPr id="3" name="Inhaltsplatzhalter 2"/>
          <p:cNvSpPr>
            <a:spLocks noGrp="1"/>
          </p:cNvSpPr>
          <p:nvPr>
            <p:ph idx="1"/>
          </p:nvPr>
        </p:nvSpPr>
        <p:spPr>
          <a:xfrm>
            <a:off x="1016000" y="1681843"/>
            <a:ext cx="10312400" cy="4744357"/>
          </a:xfrm>
        </p:spPr>
        <p:txBody>
          <a:bodyPr>
            <a:normAutofit fontScale="77500" lnSpcReduction="20000"/>
          </a:bodyPr>
          <a:lstStyle/>
          <a:p>
            <a:pPr marL="0" indent="0">
              <a:lnSpc>
                <a:spcPct val="150000"/>
              </a:lnSpc>
              <a:buNone/>
            </a:pPr>
            <a:r>
              <a:rPr lang="de-DE" sz="3100" dirty="0" smtClean="0"/>
              <a:t>Spiel ist ein zentraler Lernmodus im Vorschulalter (Burghardt 2011)</a:t>
            </a:r>
          </a:p>
          <a:p>
            <a:pPr marL="0" indent="0">
              <a:lnSpc>
                <a:spcPct val="150000"/>
              </a:lnSpc>
              <a:buNone/>
            </a:pPr>
            <a:r>
              <a:rPr lang="de-DE" sz="3100" dirty="0" smtClean="0"/>
              <a:t>Lernen im Spiel </a:t>
            </a:r>
            <a:r>
              <a:rPr lang="de-DE" sz="3100" dirty="0" err="1" smtClean="0"/>
              <a:t>heisst</a:t>
            </a:r>
            <a:r>
              <a:rPr lang="de-DE" sz="3100" dirty="0" smtClean="0"/>
              <a:t>: </a:t>
            </a:r>
          </a:p>
          <a:p>
            <a:pPr>
              <a:lnSpc>
                <a:spcPct val="150000"/>
              </a:lnSpc>
            </a:pPr>
            <a:r>
              <a:rPr lang="de-DE" sz="3100" dirty="0"/>
              <a:t>i</a:t>
            </a:r>
            <a:r>
              <a:rPr lang="de-DE" sz="3100" dirty="0" smtClean="0"/>
              <a:t>ntrinsisch motiviert lernen</a:t>
            </a:r>
          </a:p>
          <a:p>
            <a:pPr>
              <a:lnSpc>
                <a:spcPct val="150000"/>
              </a:lnSpc>
            </a:pPr>
            <a:r>
              <a:rPr lang="de-DE" sz="3100" dirty="0"/>
              <a:t>l</a:t>
            </a:r>
            <a:r>
              <a:rPr lang="de-DE" sz="3100" dirty="0" smtClean="0"/>
              <a:t>ustbetont lernen mit wenig Anstrengungsempfinden</a:t>
            </a:r>
          </a:p>
          <a:p>
            <a:pPr>
              <a:lnSpc>
                <a:spcPct val="150000"/>
              </a:lnSpc>
            </a:pPr>
            <a:r>
              <a:rPr lang="de-DE" sz="3100" dirty="0"/>
              <a:t>n</a:t>
            </a:r>
            <a:r>
              <a:rPr lang="de-DE" sz="3100" dirty="0" smtClean="0"/>
              <a:t>achhaltig lernen</a:t>
            </a:r>
          </a:p>
          <a:p>
            <a:pPr>
              <a:lnSpc>
                <a:spcPct val="150000"/>
              </a:lnSpc>
            </a:pPr>
            <a:r>
              <a:rPr lang="de-DE" sz="3100" dirty="0" smtClean="0"/>
              <a:t>ganzheitlich und individualisiert lernen</a:t>
            </a:r>
          </a:p>
          <a:p>
            <a:pPr marL="0" indent="0">
              <a:lnSpc>
                <a:spcPct val="150000"/>
              </a:lnSpc>
              <a:buNone/>
            </a:pPr>
            <a:r>
              <a:rPr lang="de-DE" sz="3100" dirty="0" smtClean="0"/>
              <a:t>Ausgiebiges und intensives Spiel in der frühen Kindheit hat einen pos. Einfluss auf die unmittelbare und spätere schulische Entwicklung</a:t>
            </a:r>
          </a:p>
          <a:p>
            <a:pPr marL="0" indent="0">
              <a:lnSpc>
                <a:spcPct val="150000"/>
              </a:lnSpc>
              <a:buNone/>
            </a:pPr>
            <a:endParaRPr lang="de-DE" dirty="0"/>
          </a:p>
        </p:txBody>
      </p:sp>
      <p:sp>
        <p:nvSpPr>
          <p:cNvPr id="5" name="Fußzeilenplatzhalter 4"/>
          <p:cNvSpPr>
            <a:spLocks noGrp="1"/>
          </p:cNvSpPr>
          <p:nvPr>
            <p:ph type="ftr" sz="quarter" idx="11"/>
          </p:nvPr>
        </p:nvSpPr>
        <p:spPr/>
        <p:txBody>
          <a:bodyPr/>
          <a:lstStyle/>
          <a:p>
            <a:r>
              <a:rPr lang="de-DE" smtClean="0"/>
              <a:t>Runder Tisch - Fraktion KG- u. US-Lehrpersonen </a:t>
            </a:r>
            <a:endParaRPr lang="de-DE"/>
          </a:p>
        </p:txBody>
      </p:sp>
      <p:sp>
        <p:nvSpPr>
          <p:cNvPr id="6" name="Foliennummernplatzhalter 5"/>
          <p:cNvSpPr>
            <a:spLocks noGrp="1"/>
          </p:cNvSpPr>
          <p:nvPr>
            <p:ph type="sldNum" sz="quarter" idx="12"/>
          </p:nvPr>
        </p:nvSpPr>
        <p:spPr/>
        <p:txBody>
          <a:bodyPr/>
          <a:lstStyle/>
          <a:p>
            <a:fld id="{BE32F928-72C9-2D4D-A798-16159941E7A7}" type="slidenum">
              <a:rPr lang="de-DE" smtClean="0"/>
              <a:t>13</a:t>
            </a:fld>
            <a:endParaRPr lang="de-DE"/>
          </a:p>
        </p:txBody>
      </p:sp>
    </p:spTree>
    <p:extLst>
      <p:ext uri="{BB962C8B-B14F-4D97-AF65-F5344CB8AC3E}">
        <p14:creationId xmlns:p14="http://schemas.microsoft.com/office/powerpoint/2010/main" val="2473286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160584" y="1661133"/>
            <a:ext cx="9056077" cy="584775"/>
          </a:xfrm>
          <a:prstGeom prst="rect">
            <a:avLst/>
          </a:prstGeom>
          <a:noFill/>
        </p:spPr>
        <p:txBody>
          <a:bodyPr wrap="square" rtlCol="0">
            <a:spAutoFit/>
          </a:bodyPr>
          <a:lstStyle/>
          <a:p>
            <a:r>
              <a:rPr lang="de-DE" sz="3200" b="1" dirty="0" smtClean="0">
                <a:solidFill>
                  <a:srgbClr val="0432FF"/>
                </a:solidFill>
                <a:latin typeface="+mj-lt"/>
              </a:rPr>
              <a:t>Lernen und Spielen empirisch erforscht </a:t>
            </a:r>
            <a:r>
              <a:rPr lang="de-DE" sz="3200" b="1" dirty="0">
                <a:solidFill>
                  <a:srgbClr val="0432FF"/>
                </a:solidFill>
                <a:latin typeface="+mj-lt"/>
              </a:rPr>
              <a:t>(Sylva </a:t>
            </a:r>
            <a:r>
              <a:rPr lang="de-DE" sz="3200" b="1" dirty="0" smtClean="0">
                <a:solidFill>
                  <a:srgbClr val="0432FF"/>
                </a:solidFill>
                <a:latin typeface="+mj-lt"/>
              </a:rPr>
              <a:t>2010</a:t>
            </a:r>
            <a:r>
              <a:rPr lang="de-DE" sz="3200" dirty="0" smtClean="0">
                <a:latin typeface="+mj-lt"/>
              </a:rPr>
              <a:t>)</a:t>
            </a:r>
            <a:endParaRPr lang="de-DE" sz="3200" dirty="0">
              <a:latin typeface="+mj-lt"/>
            </a:endParaRPr>
          </a:p>
        </p:txBody>
      </p:sp>
      <p:sp>
        <p:nvSpPr>
          <p:cNvPr id="3" name="Textfeld 2"/>
          <p:cNvSpPr txBox="1"/>
          <p:nvPr/>
        </p:nvSpPr>
        <p:spPr>
          <a:xfrm>
            <a:off x="882998" y="3226205"/>
            <a:ext cx="10759273" cy="1754326"/>
          </a:xfrm>
          <a:prstGeom prst="rect">
            <a:avLst/>
          </a:prstGeom>
          <a:noFill/>
        </p:spPr>
        <p:txBody>
          <a:bodyPr wrap="square" rtlCol="0">
            <a:spAutoFit/>
          </a:bodyPr>
          <a:lstStyle/>
          <a:p>
            <a:pPr>
              <a:lnSpc>
                <a:spcPct val="150000"/>
              </a:lnSpc>
            </a:pPr>
            <a:r>
              <a:rPr lang="de-DE" sz="2400" dirty="0" smtClean="0"/>
              <a:t>Hohe Bildungswirksamkeit wurden in solchen Vorschuleinrichtungen gefunden,</a:t>
            </a:r>
            <a:endParaRPr lang="de-CH" sz="2400" dirty="0" smtClean="0"/>
          </a:p>
          <a:p>
            <a:pPr>
              <a:lnSpc>
                <a:spcPct val="150000"/>
              </a:lnSpc>
            </a:pPr>
            <a:r>
              <a:rPr lang="de-CH" sz="2400" dirty="0" smtClean="0"/>
              <a:t> - die viel </a:t>
            </a:r>
            <a:r>
              <a:rPr lang="de-CH" sz="2400" dirty="0" err="1" smtClean="0"/>
              <a:t>kindinitiierte</a:t>
            </a:r>
            <a:r>
              <a:rPr lang="de-CH" sz="2400" dirty="0" smtClean="0"/>
              <a:t> Aktivitäten zuliessen und anregen</a:t>
            </a:r>
          </a:p>
          <a:p>
            <a:pPr>
              <a:lnSpc>
                <a:spcPct val="150000"/>
              </a:lnSpc>
            </a:pPr>
            <a:r>
              <a:rPr lang="de-CH" sz="2400" dirty="0" smtClean="0"/>
              <a:t>- deren Mitarbeitende diese Aktivitäten begleiteten, modellierten und anreicherten</a:t>
            </a:r>
            <a:endParaRPr lang="de-DE" sz="2400" dirty="0"/>
          </a:p>
        </p:txBody>
      </p:sp>
      <p:sp>
        <p:nvSpPr>
          <p:cNvPr id="5" name="Fußzeilenplatzhalter 4"/>
          <p:cNvSpPr>
            <a:spLocks noGrp="1"/>
          </p:cNvSpPr>
          <p:nvPr>
            <p:ph type="ftr" sz="quarter" idx="11"/>
          </p:nvPr>
        </p:nvSpPr>
        <p:spPr/>
        <p:txBody>
          <a:bodyPr/>
          <a:lstStyle/>
          <a:p>
            <a:r>
              <a:rPr lang="de-DE" smtClean="0"/>
              <a:t>Runder Tisch - Fraktion KG- u. US-Lehrpersonen </a:t>
            </a:r>
            <a:endParaRPr lang="de-DE"/>
          </a:p>
        </p:txBody>
      </p:sp>
      <p:sp>
        <p:nvSpPr>
          <p:cNvPr id="6" name="Foliennummernplatzhalter 5"/>
          <p:cNvSpPr>
            <a:spLocks noGrp="1"/>
          </p:cNvSpPr>
          <p:nvPr>
            <p:ph type="sldNum" sz="quarter" idx="12"/>
          </p:nvPr>
        </p:nvSpPr>
        <p:spPr/>
        <p:txBody>
          <a:bodyPr/>
          <a:lstStyle/>
          <a:p>
            <a:fld id="{BE32F928-72C9-2D4D-A798-16159941E7A7}" type="slidenum">
              <a:rPr lang="de-DE" smtClean="0"/>
              <a:t>14</a:t>
            </a:fld>
            <a:endParaRPr lang="de-DE"/>
          </a:p>
        </p:txBody>
      </p:sp>
    </p:spTree>
    <p:extLst>
      <p:ext uri="{BB962C8B-B14F-4D97-AF65-F5344CB8AC3E}">
        <p14:creationId xmlns:p14="http://schemas.microsoft.com/office/powerpoint/2010/main" val="1562107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720969" y="687603"/>
            <a:ext cx="9286543" cy="646331"/>
          </a:xfrm>
          <a:prstGeom prst="rect">
            <a:avLst/>
          </a:prstGeom>
          <a:noFill/>
        </p:spPr>
        <p:txBody>
          <a:bodyPr wrap="square" rtlCol="0">
            <a:spAutoFit/>
          </a:bodyPr>
          <a:lstStyle/>
          <a:p>
            <a:r>
              <a:rPr lang="de-DE" sz="3600" dirty="0" smtClean="0">
                <a:solidFill>
                  <a:srgbClr val="0432FF"/>
                </a:solidFill>
              </a:rPr>
              <a:t>Effektive Spiel- und Lernbegleitung</a:t>
            </a:r>
            <a:endParaRPr lang="de-DE" sz="3600" dirty="0">
              <a:solidFill>
                <a:srgbClr val="0432FF"/>
              </a:solidFill>
            </a:endParaRPr>
          </a:p>
        </p:txBody>
      </p:sp>
      <p:sp>
        <p:nvSpPr>
          <p:cNvPr id="4" name="Textfeld 3"/>
          <p:cNvSpPr txBox="1"/>
          <p:nvPr/>
        </p:nvSpPr>
        <p:spPr>
          <a:xfrm>
            <a:off x="720969" y="2062867"/>
            <a:ext cx="5064371" cy="3739485"/>
          </a:xfrm>
          <a:prstGeom prst="rect">
            <a:avLst/>
          </a:prstGeom>
          <a:noFill/>
        </p:spPr>
        <p:txBody>
          <a:bodyPr wrap="square" rtlCol="0">
            <a:spAutoFit/>
          </a:bodyPr>
          <a:lstStyle/>
          <a:p>
            <a:pPr>
              <a:lnSpc>
                <a:spcPct val="150000"/>
              </a:lnSpc>
            </a:pPr>
            <a:r>
              <a:rPr lang="de-DE" sz="2400" dirty="0"/>
              <a:t>Die </a:t>
            </a:r>
            <a:r>
              <a:rPr lang="de-DE" sz="2400" dirty="0" smtClean="0"/>
              <a:t>Lehrperson gestaltet </a:t>
            </a:r>
            <a:r>
              <a:rPr lang="de-DE" sz="2400" dirty="0"/>
              <a:t>Spielangebote und </a:t>
            </a:r>
            <a:r>
              <a:rPr lang="de-DE" sz="2400" dirty="0" smtClean="0"/>
              <a:t>Lernumgebungen, indem sie Inhalte </a:t>
            </a:r>
            <a:r>
              <a:rPr lang="de-DE" sz="2400" dirty="0"/>
              <a:t>und Themen </a:t>
            </a:r>
            <a:r>
              <a:rPr lang="de-DE" sz="2400" dirty="0" smtClean="0"/>
              <a:t>einführt </a:t>
            </a:r>
            <a:r>
              <a:rPr lang="de-DE" sz="2400" dirty="0"/>
              <a:t>und </a:t>
            </a:r>
            <a:r>
              <a:rPr lang="de-DE" sz="2400" dirty="0" smtClean="0"/>
              <a:t>die </a:t>
            </a:r>
            <a:r>
              <a:rPr lang="de-DE" sz="2400" dirty="0"/>
              <a:t>entsprechenden </a:t>
            </a:r>
            <a:r>
              <a:rPr lang="de-DE" sz="2400" dirty="0" smtClean="0"/>
              <a:t>Materialien </a:t>
            </a:r>
            <a:r>
              <a:rPr lang="de-DE" sz="2400" dirty="0"/>
              <a:t>zur </a:t>
            </a:r>
            <a:r>
              <a:rPr lang="de-DE" sz="2400" dirty="0" smtClean="0"/>
              <a:t>Verfügung stellt. </a:t>
            </a:r>
          </a:p>
          <a:p>
            <a:pPr>
              <a:lnSpc>
                <a:spcPct val="150000"/>
              </a:lnSpc>
            </a:pPr>
            <a:endParaRPr lang="de-DE" sz="2000" dirty="0"/>
          </a:p>
          <a:p>
            <a:pPr>
              <a:lnSpc>
                <a:spcPct val="150000"/>
              </a:lnSpc>
            </a:pPr>
            <a:endParaRPr lang="de-DE" dirty="0"/>
          </a:p>
        </p:txBody>
      </p:sp>
      <p:sp>
        <p:nvSpPr>
          <p:cNvPr id="6" name="Textfeld 5"/>
          <p:cNvSpPr txBox="1"/>
          <p:nvPr/>
        </p:nvSpPr>
        <p:spPr>
          <a:xfrm>
            <a:off x="9161585" y="5770171"/>
            <a:ext cx="2529603" cy="369332"/>
          </a:xfrm>
          <a:prstGeom prst="rect">
            <a:avLst/>
          </a:prstGeom>
          <a:noFill/>
        </p:spPr>
        <p:txBody>
          <a:bodyPr wrap="none" rtlCol="0">
            <a:spAutoFit/>
          </a:bodyPr>
          <a:lstStyle/>
          <a:p>
            <a:r>
              <a:rPr lang="de-DE" smtClean="0"/>
              <a:t>Bildquelle</a:t>
            </a:r>
            <a:r>
              <a:rPr lang="de-DE" dirty="0" smtClean="0"/>
              <a:t>: Zeitschrift 4-8</a:t>
            </a:r>
            <a:endParaRPr lang="de-DE" dirty="0"/>
          </a:p>
        </p:txBody>
      </p:sp>
      <p:sp>
        <p:nvSpPr>
          <p:cNvPr id="9" name="Fußzeilenplatzhalter 8"/>
          <p:cNvSpPr>
            <a:spLocks noGrp="1"/>
          </p:cNvSpPr>
          <p:nvPr>
            <p:ph type="ftr" sz="quarter" idx="11"/>
          </p:nvPr>
        </p:nvSpPr>
        <p:spPr/>
        <p:txBody>
          <a:bodyPr/>
          <a:lstStyle/>
          <a:p>
            <a:r>
              <a:rPr lang="de-DE" smtClean="0"/>
              <a:t>Runder Tisch - Fraktion KG- u. US-Lehrpersonen </a:t>
            </a:r>
            <a:endParaRPr lang="de-DE"/>
          </a:p>
        </p:txBody>
      </p:sp>
      <p:sp>
        <p:nvSpPr>
          <p:cNvPr id="10" name="Foliennummernplatzhalter 9"/>
          <p:cNvSpPr>
            <a:spLocks noGrp="1"/>
          </p:cNvSpPr>
          <p:nvPr>
            <p:ph type="sldNum" sz="quarter" idx="12"/>
          </p:nvPr>
        </p:nvSpPr>
        <p:spPr/>
        <p:txBody>
          <a:bodyPr/>
          <a:lstStyle/>
          <a:p>
            <a:fld id="{BE32F928-72C9-2D4D-A798-16159941E7A7}" type="slidenum">
              <a:rPr lang="de-DE" smtClean="0"/>
              <a:t>15</a:t>
            </a:fld>
            <a:endParaRPr lang="de-DE"/>
          </a:p>
        </p:txBody>
      </p:sp>
    </p:spTree>
    <p:extLst>
      <p:ext uri="{BB962C8B-B14F-4D97-AF65-F5344CB8AC3E}">
        <p14:creationId xmlns:p14="http://schemas.microsoft.com/office/powerpoint/2010/main" val="708894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b="1" dirty="0" smtClean="0">
                <a:solidFill>
                  <a:srgbClr val="0432FF"/>
                </a:solidFill>
              </a:rPr>
              <a:t>Beispiele aus „4-8“</a:t>
            </a:r>
            <a:endParaRPr lang="de-DE" sz="3600" b="1" dirty="0">
              <a:solidFill>
                <a:srgbClr val="0432FF"/>
              </a:solidFill>
            </a:endParaRPr>
          </a:p>
        </p:txBody>
      </p:sp>
      <p:sp>
        <p:nvSpPr>
          <p:cNvPr id="3" name="Inhaltsplatzhalter 2"/>
          <p:cNvSpPr>
            <a:spLocks noGrp="1"/>
          </p:cNvSpPr>
          <p:nvPr>
            <p:ph idx="1"/>
          </p:nvPr>
        </p:nvSpPr>
        <p:spPr/>
        <p:txBody>
          <a:bodyPr/>
          <a:lstStyle/>
          <a:p>
            <a:pPr marL="0" indent="0">
              <a:buNone/>
            </a:pPr>
            <a:r>
              <a:rPr lang="de-DE" dirty="0" smtClean="0"/>
              <a:t>Z.B.:  </a:t>
            </a:r>
          </a:p>
          <a:p>
            <a:pPr marL="0" indent="0">
              <a:buNone/>
            </a:pPr>
            <a:r>
              <a:rPr lang="de-DE" dirty="0" smtClean="0"/>
              <a:t>Vom Funktionsspiel zum komplexen Konstruktionsspiel</a:t>
            </a:r>
          </a:p>
          <a:p>
            <a:pPr marL="0" indent="0">
              <a:buNone/>
            </a:pPr>
            <a:endParaRPr lang="de-DE" dirty="0" smtClean="0"/>
          </a:p>
          <a:p>
            <a:r>
              <a:rPr lang="de-DE" dirty="0" smtClean="0"/>
              <a:t>Schrauben lockern</a:t>
            </a:r>
          </a:p>
          <a:p>
            <a:r>
              <a:rPr lang="de-DE" dirty="0" smtClean="0"/>
              <a:t>Erbsenspiele </a:t>
            </a:r>
            <a:endParaRPr lang="de-DE" dirty="0"/>
          </a:p>
          <a:p>
            <a:r>
              <a:rPr lang="de-DE" dirty="0" smtClean="0"/>
              <a:t>Kugelbahn bauen </a:t>
            </a:r>
          </a:p>
          <a:p>
            <a:endParaRPr lang="de-DE" dirty="0"/>
          </a:p>
          <a:p>
            <a:endParaRPr lang="de-DE" dirty="0"/>
          </a:p>
        </p:txBody>
      </p:sp>
      <p:sp>
        <p:nvSpPr>
          <p:cNvPr id="8" name="Fußzeilenplatzhalter 7"/>
          <p:cNvSpPr>
            <a:spLocks noGrp="1"/>
          </p:cNvSpPr>
          <p:nvPr>
            <p:ph type="ftr" sz="quarter" idx="11"/>
          </p:nvPr>
        </p:nvSpPr>
        <p:spPr/>
        <p:txBody>
          <a:bodyPr/>
          <a:lstStyle/>
          <a:p>
            <a:r>
              <a:rPr lang="de-DE" smtClean="0"/>
              <a:t>Runder Tisch - Fraktion KG- u. US-Lehrpersonen </a:t>
            </a:r>
            <a:endParaRPr lang="de-DE"/>
          </a:p>
        </p:txBody>
      </p:sp>
      <p:sp>
        <p:nvSpPr>
          <p:cNvPr id="9" name="Foliennummernplatzhalter 8"/>
          <p:cNvSpPr>
            <a:spLocks noGrp="1"/>
          </p:cNvSpPr>
          <p:nvPr>
            <p:ph type="sldNum" sz="quarter" idx="12"/>
          </p:nvPr>
        </p:nvSpPr>
        <p:spPr/>
        <p:txBody>
          <a:bodyPr/>
          <a:lstStyle/>
          <a:p>
            <a:fld id="{BE32F928-72C9-2D4D-A798-16159941E7A7}" type="slidenum">
              <a:rPr lang="de-DE" smtClean="0"/>
              <a:t>16</a:t>
            </a:fld>
            <a:endParaRPr lang="de-DE"/>
          </a:p>
        </p:txBody>
      </p:sp>
    </p:spTree>
    <p:extLst>
      <p:ext uri="{BB962C8B-B14F-4D97-AF65-F5344CB8AC3E}">
        <p14:creationId xmlns:p14="http://schemas.microsoft.com/office/powerpoint/2010/main" val="16601358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3600" b="1" dirty="0" smtClean="0">
                <a:solidFill>
                  <a:srgbClr val="0432FF"/>
                </a:solidFill>
              </a:rPr>
              <a:t>3. Übergang </a:t>
            </a:r>
            <a:r>
              <a:rPr lang="de-DE" sz="3600" b="1" dirty="0">
                <a:solidFill>
                  <a:srgbClr val="0432FF"/>
                </a:solidFill>
              </a:rPr>
              <a:t>von den Entwicklungsbereichen zu den Fächern</a:t>
            </a:r>
            <a:r>
              <a:rPr lang="de-DE" sz="3600" dirty="0"/>
              <a:t>	</a:t>
            </a:r>
            <a:br>
              <a:rPr lang="de-DE" sz="3600" dirty="0"/>
            </a:br>
            <a:endParaRPr lang="de-DE" sz="3600" b="1" dirty="0">
              <a:solidFill>
                <a:srgbClr val="0432FF"/>
              </a:solidFill>
            </a:endParaRPr>
          </a:p>
        </p:txBody>
      </p:sp>
      <p:sp>
        <p:nvSpPr>
          <p:cNvPr id="5" name="Fußzeilenplatzhalter 4"/>
          <p:cNvSpPr>
            <a:spLocks noGrp="1"/>
          </p:cNvSpPr>
          <p:nvPr>
            <p:ph type="ftr" sz="quarter" idx="11"/>
          </p:nvPr>
        </p:nvSpPr>
        <p:spPr/>
        <p:txBody>
          <a:bodyPr/>
          <a:lstStyle/>
          <a:p>
            <a:r>
              <a:rPr lang="de-DE" smtClean="0"/>
              <a:t>Runder Tisch - Fraktion KG- u. US-Lehrpersonen </a:t>
            </a:r>
            <a:endParaRPr lang="de-DE"/>
          </a:p>
        </p:txBody>
      </p:sp>
      <p:sp>
        <p:nvSpPr>
          <p:cNvPr id="6" name="Foliennummernplatzhalter 5"/>
          <p:cNvSpPr>
            <a:spLocks noGrp="1"/>
          </p:cNvSpPr>
          <p:nvPr>
            <p:ph type="sldNum" sz="quarter" idx="12"/>
          </p:nvPr>
        </p:nvSpPr>
        <p:spPr/>
        <p:txBody>
          <a:bodyPr/>
          <a:lstStyle/>
          <a:p>
            <a:fld id="{BE32F928-72C9-2D4D-A798-16159941E7A7}" type="slidenum">
              <a:rPr lang="de-DE" smtClean="0"/>
              <a:t>17</a:t>
            </a:fld>
            <a:endParaRPr lang="de-DE"/>
          </a:p>
        </p:txBody>
      </p:sp>
      <p:sp>
        <p:nvSpPr>
          <p:cNvPr id="7" name="Textfeld 6"/>
          <p:cNvSpPr txBox="1"/>
          <p:nvPr/>
        </p:nvSpPr>
        <p:spPr>
          <a:xfrm>
            <a:off x="3406503" y="5912713"/>
            <a:ext cx="5001306" cy="369332"/>
          </a:xfrm>
          <a:prstGeom prst="rect">
            <a:avLst/>
          </a:prstGeom>
          <a:noFill/>
        </p:spPr>
        <p:txBody>
          <a:bodyPr wrap="none" rtlCol="0">
            <a:spAutoFit/>
          </a:bodyPr>
          <a:lstStyle/>
          <a:p>
            <a:r>
              <a:rPr lang="de-DE" b="1" dirty="0">
                <a:solidFill>
                  <a:srgbClr val="0432FF"/>
                </a:solidFill>
              </a:rPr>
              <a:t>Interesse an spezifischen Fachbereichen entsteht</a:t>
            </a:r>
            <a:r>
              <a:rPr lang="mr-IN" b="1" dirty="0">
                <a:solidFill>
                  <a:srgbClr val="0432FF"/>
                </a:solidFill>
              </a:rPr>
              <a:t>…</a:t>
            </a:r>
            <a:endParaRPr lang="de-DE" dirty="0"/>
          </a:p>
        </p:txBody>
      </p:sp>
    </p:spTree>
    <p:extLst>
      <p:ext uri="{BB962C8B-B14F-4D97-AF65-F5344CB8AC3E}">
        <p14:creationId xmlns:p14="http://schemas.microsoft.com/office/powerpoint/2010/main" val="361566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b="1" dirty="0" smtClean="0">
                <a:solidFill>
                  <a:srgbClr val="0432FF"/>
                </a:solidFill>
              </a:rPr>
              <a:t>Interesse an den Kulturtechniken entsteht</a:t>
            </a:r>
            <a:r>
              <a:rPr lang="mr-IN" sz="3600" b="1" dirty="0" smtClean="0">
                <a:solidFill>
                  <a:srgbClr val="0432FF"/>
                </a:solidFill>
              </a:rPr>
              <a:t>…</a:t>
            </a:r>
            <a:r>
              <a:rPr lang="de-CH" b="1" dirty="0" smtClean="0">
                <a:solidFill>
                  <a:srgbClr val="0432FF"/>
                </a:solidFill>
              </a:rPr>
              <a:t>.</a:t>
            </a:r>
            <a:endParaRPr lang="de-DE" b="1" dirty="0">
              <a:solidFill>
                <a:srgbClr val="0432FF"/>
              </a:solidFill>
            </a:endParaRPr>
          </a:p>
        </p:txBody>
      </p:sp>
      <p:sp>
        <p:nvSpPr>
          <p:cNvPr id="5" name="Textfeld 4"/>
          <p:cNvSpPr txBox="1"/>
          <p:nvPr/>
        </p:nvSpPr>
        <p:spPr>
          <a:xfrm>
            <a:off x="1000029" y="1889401"/>
            <a:ext cx="5392615" cy="3416320"/>
          </a:xfrm>
          <a:prstGeom prst="rect">
            <a:avLst/>
          </a:prstGeom>
          <a:noFill/>
        </p:spPr>
        <p:txBody>
          <a:bodyPr wrap="square" rtlCol="0">
            <a:spAutoFit/>
          </a:bodyPr>
          <a:lstStyle/>
          <a:p>
            <a:pPr>
              <a:lnSpc>
                <a:spcPct val="150000"/>
              </a:lnSpc>
            </a:pPr>
            <a:r>
              <a:rPr lang="de-DE" sz="2400" dirty="0" smtClean="0"/>
              <a:t>Im Spiel experimentieren die Kinder mit Buchstaben und erwerben die Vorläuferfähigkeiten. Sie </a:t>
            </a:r>
            <a:r>
              <a:rPr lang="de-DE" sz="2400" dirty="0"/>
              <a:t>lassen </a:t>
            </a:r>
            <a:r>
              <a:rPr lang="de-DE" sz="2400" dirty="0" smtClean="0"/>
              <a:t>sich nach und nach freiwillig auf </a:t>
            </a:r>
            <a:r>
              <a:rPr lang="de-DE" sz="2400" dirty="0"/>
              <a:t>ein schulisch ausgerichtetes Lernen ein und erwerben die Grundlagen der Kulturtechniken.</a:t>
            </a:r>
          </a:p>
        </p:txBody>
      </p:sp>
      <p:sp>
        <p:nvSpPr>
          <p:cNvPr id="6" name="Fußzeilenplatzhalter 5"/>
          <p:cNvSpPr>
            <a:spLocks noGrp="1"/>
          </p:cNvSpPr>
          <p:nvPr>
            <p:ph type="ftr" sz="quarter" idx="11"/>
          </p:nvPr>
        </p:nvSpPr>
        <p:spPr/>
        <p:txBody>
          <a:bodyPr/>
          <a:lstStyle/>
          <a:p>
            <a:r>
              <a:rPr lang="de-DE" smtClean="0"/>
              <a:t>Runder Tisch - Fraktion KG- u. US-Lehrpersonen </a:t>
            </a:r>
            <a:endParaRPr lang="de-DE"/>
          </a:p>
        </p:txBody>
      </p:sp>
      <p:sp>
        <p:nvSpPr>
          <p:cNvPr id="7" name="Foliennummernplatzhalter 6"/>
          <p:cNvSpPr>
            <a:spLocks noGrp="1"/>
          </p:cNvSpPr>
          <p:nvPr>
            <p:ph type="sldNum" sz="quarter" idx="12"/>
          </p:nvPr>
        </p:nvSpPr>
        <p:spPr/>
        <p:txBody>
          <a:bodyPr/>
          <a:lstStyle/>
          <a:p>
            <a:fld id="{BE32F928-72C9-2D4D-A798-16159941E7A7}" type="slidenum">
              <a:rPr lang="de-DE" smtClean="0"/>
              <a:t>18</a:t>
            </a:fld>
            <a:endParaRPr lang="de-DE"/>
          </a:p>
        </p:txBody>
      </p:sp>
    </p:spTree>
    <p:extLst>
      <p:ext uri="{BB962C8B-B14F-4D97-AF65-F5344CB8AC3E}">
        <p14:creationId xmlns:p14="http://schemas.microsoft.com/office/powerpoint/2010/main" val="1702016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813044"/>
          </a:xfrm>
        </p:spPr>
        <p:txBody>
          <a:bodyPr>
            <a:normAutofit/>
          </a:bodyPr>
          <a:lstStyle/>
          <a:p>
            <a:r>
              <a:rPr lang="de-DE" sz="3600" b="1" dirty="0" smtClean="0">
                <a:solidFill>
                  <a:srgbClr val="0432FF"/>
                </a:solidFill>
              </a:rPr>
              <a:t>Mathematik</a:t>
            </a:r>
            <a:endParaRPr lang="de-DE" sz="3600" b="1" dirty="0">
              <a:solidFill>
                <a:srgbClr val="0432FF"/>
              </a:solidFill>
            </a:endParaRPr>
          </a:p>
        </p:txBody>
      </p:sp>
      <p:sp>
        <p:nvSpPr>
          <p:cNvPr id="4" name="Textfeld 3"/>
          <p:cNvSpPr txBox="1"/>
          <p:nvPr/>
        </p:nvSpPr>
        <p:spPr>
          <a:xfrm>
            <a:off x="734418" y="3013745"/>
            <a:ext cx="10619382" cy="830997"/>
          </a:xfrm>
          <a:prstGeom prst="rect">
            <a:avLst/>
          </a:prstGeom>
          <a:noFill/>
        </p:spPr>
        <p:txBody>
          <a:bodyPr wrap="none" rtlCol="0">
            <a:spAutoFit/>
          </a:bodyPr>
          <a:lstStyle/>
          <a:p>
            <a:r>
              <a:rPr lang="de-DE" sz="2400" dirty="0" smtClean="0"/>
              <a:t>Kinder lernen Mathematik erst im Spiel</a:t>
            </a:r>
            <a:r>
              <a:rPr lang="mr-IN" sz="2400" dirty="0" smtClean="0"/>
              <a:t>…</a:t>
            </a:r>
            <a:r>
              <a:rPr lang="de-CH" sz="2400" dirty="0" smtClean="0"/>
              <a:t>.die Spiel- und Lernbegleitung entscheidet </a:t>
            </a:r>
          </a:p>
          <a:p>
            <a:r>
              <a:rPr lang="de-CH" sz="2400" dirty="0" smtClean="0"/>
              <a:t>darüber, wie Kinder lernen!</a:t>
            </a:r>
            <a:endParaRPr lang="de-DE" sz="2400" dirty="0"/>
          </a:p>
        </p:txBody>
      </p:sp>
      <p:sp>
        <p:nvSpPr>
          <p:cNvPr id="5" name="Textfeld 4"/>
          <p:cNvSpPr txBox="1"/>
          <p:nvPr/>
        </p:nvSpPr>
        <p:spPr>
          <a:xfrm>
            <a:off x="8370277" y="6013938"/>
            <a:ext cx="167535" cy="307608"/>
          </a:xfrm>
          <a:prstGeom prst="rect">
            <a:avLst/>
          </a:prstGeom>
          <a:noFill/>
        </p:spPr>
        <p:txBody>
          <a:bodyPr wrap="square" rtlCol="0">
            <a:spAutoFit/>
          </a:bodyPr>
          <a:lstStyle/>
          <a:p>
            <a:endParaRPr lang="de-DE"/>
          </a:p>
        </p:txBody>
      </p:sp>
      <p:sp>
        <p:nvSpPr>
          <p:cNvPr id="7" name="Textfeld 6"/>
          <p:cNvSpPr txBox="1"/>
          <p:nvPr/>
        </p:nvSpPr>
        <p:spPr>
          <a:xfrm>
            <a:off x="9159910" y="5569436"/>
            <a:ext cx="1215013" cy="369332"/>
          </a:xfrm>
          <a:prstGeom prst="rect">
            <a:avLst/>
          </a:prstGeom>
          <a:noFill/>
        </p:spPr>
        <p:txBody>
          <a:bodyPr wrap="none" rtlCol="0">
            <a:spAutoFit/>
          </a:bodyPr>
          <a:lstStyle/>
          <a:p>
            <a:r>
              <a:rPr lang="de-DE" smtClean="0"/>
              <a:t>MATHElino</a:t>
            </a:r>
            <a:endParaRPr lang="de-DE" dirty="0"/>
          </a:p>
        </p:txBody>
      </p:sp>
      <p:sp>
        <p:nvSpPr>
          <p:cNvPr id="9" name="Fußzeilenplatzhalter 8"/>
          <p:cNvSpPr>
            <a:spLocks noGrp="1"/>
          </p:cNvSpPr>
          <p:nvPr>
            <p:ph type="ftr" sz="quarter" idx="11"/>
          </p:nvPr>
        </p:nvSpPr>
        <p:spPr/>
        <p:txBody>
          <a:bodyPr/>
          <a:lstStyle/>
          <a:p>
            <a:r>
              <a:rPr lang="de-DE" smtClean="0"/>
              <a:t>Runder Tisch - Fraktion KG- u. US-Lehrpersonen </a:t>
            </a:r>
            <a:endParaRPr lang="de-DE"/>
          </a:p>
        </p:txBody>
      </p:sp>
      <p:sp>
        <p:nvSpPr>
          <p:cNvPr id="10" name="Foliennummernplatzhalter 9"/>
          <p:cNvSpPr>
            <a:spLocks noGrp="1"/>
          </p:cNvSpPr>
          <p:nvPr>
            <p:ph type="sldNum" sz="quarter" idx="12"/>
          </p:nvPr>
        </p:nvSpPr>
        <p:spPr/>
        <p:txBody>
          <a:bodyPr/>
          <a:lstStyle/>
          <a:p>
            <a:fld id="{BE32F928-72C9-2D4D-A798-16159941E7A7}" type="slidenum">
              <a:rPr lang="de-DE" smtClean="0"/>
              <a:t>19</a:t>
            </a:fld>
            <a:endParaRPr lang="de-DE"/>
          </a:p>
        </p:txBody>
      </p:sp>
    </p:spTree>
    <p:extLst>
      <p:ext uri="{BB962C8B-B14F-4D97-AF65-F5344CB8AC3E}">
        <p14:creationId xmlns:p14="http://schemas.microsoft.com/office/powerpoint/2010/main" val="1415991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3"/>
          <a:stretch>
            <a:fillRect/>
          </a:stretch>
        </p:blipFill>
        <p:spPr>
          <a:xfrm>
            <a:off x="692998" y="1962288"/>
            <a:ext cx="10846616" cy="4066721"/>
          </a:xfrm>
          <a:prstGeom prst="rect">
            <a:avLst/>
          </a:prstGeom>
        </p:spPr>
      </p:pic>
      <p:sp>
        <p:nvSpPr>
          <p:cNvPr id="5" name="Textfeld 4"/>
          <p:cNvSpPr txBox="1"/>
          <p:nvPr/>
        </p:nvSpPr>
        <p:spPr>
          <a:xfrm>
            <a:off x="5482375" y="4936987"/>
            <a:ext cx="3362688" cy="461665"/>
          </a:xfrm>
          <a:prstGeom prst="rect">
            <a:avLst/>
          </a:prstGeom>
          <a:solidFill>
            <a:srgbClr val="FFFF00"/>
          </a:solidFill>
        </p:spPr>
        <p:txBody>
          <a:bodyPr wrap="square" rtlCol="0">
            <a:spAutoFit/>
          </a:bodyPr>
          <a:lstStyle/>
          <a:p>
            <a:r>
              <a:rPr lang="de-DE" sz="2400" dirty="0" smtClean="0"/>
              <a:t>Spielerischer Lernmodus</a:t>
            </a:r>
            <a:endParaRPr lang="de-DE" sz="2400" dirty="0"/>
          </a:p>
        </p:txBody>
      </p:sp>
      <p:sp>
        <p:nvSpPr>
          <p:cNvPr id="6" name="Textfeld 5"/>
          <p:cNvSpPr txBox="1"/>
          <p:nvPr/>
        </p:nvSpPr>
        <p:spPr>
          <a:xfrm>
            <a:off x="4582874" y="2961595"/>
            <a:ext cx="3066865" cy="461665"/>
          </a:xfrm>
          <a:prstGeom prst="rect">
            <a:avLst/>
          </a:prstGeom>
          <a:solidFill>
            <a:srgbClr val="FFFF00"/>
          </a:solidFill>
        </p:spPr>
        <p:txBody>
          <a:bodyPr wrap="none" rtlCol="0">
            <a:spAutoFit/>
          </a:bodyPr>
          <a:lstStyle/>
          <a:p>
            <a:r>
              <a:rPr lang="de-DE" sz="2400" dirty="0" smtClean="0"/>
              <a:t>Schulischer Lernmodus</a:t>
            </a:r>
            <a:endParaRPr lang="de-DE" sz="2400" dirty="0"/>
          </a:p>
        </p:txBody>
      </p:sp>
      <p:sp>
        <p:nvSpPr>
          <p:cNvPr id="7" name="Fußzeilenplatzhalter 6"/>
          <p:cNvSpPr>
            <a:spLocks noGrp="1"/>
          </p:cNvSpPr>
          <p:nvPr>
            <p:ph type="ftr" sz="quarter" idx="11"/>
          </p:nvPr>
        </p:nvSpPr>
        <p:spPr/>
        <p:txBody>
          <a:bodyPr/>
          <a:lstStyle/>
          <a:p>
            <a:r>
              <a:rPr lang="de-DE" smtClean="0"/>
              <a:t>Runder Tisch - Fraktion KG- u. US-Lehrpersonen </a:t>
            </a:r>
            <a:endParaRPr lang="de-DE"/>
          </a:p>
        </p:txBody>
      </p:sp>
      <p:sp>
        <p:nvSpPr>
          <p:cNvPr id="8" name="Foliennummernplatzhalter 7"/>
          <p:cNvSpPr>
            <a:spLocks noGrp="1"/>
          </p:cNvSpPr>
          <p:nvPr>
            <p:ph type="sldNum" sz="quarter" idx="12"/>
          </p:nvPr>
        </p:nvSpPr>
        <p:spPr/>
        <p:txBody>
          <a:bodyPr/>
          <a:lstStyle/>
          <a:p>
            <a:fld id="{BE32F928-72C9-2D4D-A798-16159941E7A7}" type="slidenum">
              <a:rPr lang="de-DE" smtClean="0"/>
              <a:t>2</a:t>
            </a:fld>
            <a:endParaRPr lang="de-DE"/>
          </a:p>
        </p:txBody>
      </p:sp>
      <p:sp>
        <p:nvSpPr>
          <p:cNvPr id="11" name="Titel 1"/>
          <p:cNvSpPr>
            <a:spLocks noGrp="1"/>
          </p:cNvSpPr>
          <p:nvPr>
            <p:ph type="title"/>
          </p:nvPr>
        </p:nvSpPr>
        <p:spPr>
          <a:xfrm>
            <a:off x="550726" y="348796"/>
            <a:ext cx="11222173" cy="1325563"/>
          </a:xfrm>
        </p:spPr>
        <p:txBody>
          <a:bodyPr>
            <a:normAutofit/>
          </a:bodyPr>
          <a:lstStyle/>
          <a:p>
            <a:r>
              <a:rPr lang="de-DE" sz="3200" b="1" dirty="0" smtClean="0">
                <a:solidFill>
                  <a:srgbClr val="0432FF"/>
                </a:solidFill>
              </a:rPr>
              <a:t>Einleitung und Ausblick </a:t>
            </a:r>
            <a:r>
              <a:rPr lang="de-DE" sz="3200" b="1" smtClean="0">
                <a:solidFill>
                  <a:srgbClr val="0432FF"/>
                </a:solidFill>
              </a:rPr>
              <a:t>bezüglich Lernmodus: </a:t>
            </a:r>
            <a:br>
              <a:rPr lang="de-DE" sz="3200" b="1" smtClean="0">
                <a:solidFill>
                  <a:srgbClr val="0432FF"/>
                </a:solidFill>
              </a:rPr>
            </a:br>
            <a:r>
              <a:rPr lang="de-DE" sz="3200" b="1" smtClean="0">
                <a:solidFill>
                  <a:srgbClr val="0432FF"/>
                </a:solidFill>
              </a:rPr>
              <a:t>Von </a:t>
            </a:r>
            <a:r>
              <a:rPr lang="de-DE" sz="3200" b="1" dirty="0" smtClean="0">
                <a:solidFill>
                  <a:srgbClr val="0432FF"/>
                </a:solidFill>
              </a:rPr>
              <a:t>den Entwicklungsorientierten Zugängen zu den Fachbereichen</a:t>
            </a:r>
            <a:r>
              <a:rPr lang="mr-IN" sz="3200" b="1" dirty="0" smtClean="0">
                <a:solidFill>
                  <a:srgbClr val="0432FF"/>
                </a:solidFill>
              </a:rPr>
              <a:t>…</a:t>
            </a:r>
            <a:endParaRPr lang="de-DE" sz="3200" b="1" dirty="0">
              <a:solidFill>
                <a:srgbClr val="0432FF"/>
              </a:solidFill>
            </a:endParaRPr>
          </a:p>
        </p:txBody>
      </p:sp>
    </p:spTree>
    <p:extLst>
      <p:ext uri="{BB962C8B-B14F-4D97-AF65-F5344CB8AC3E}">
        <p14:creationId xmlns:p14="http://schemas.microsoft.com/office/powerpoint/2010/main" val="1486731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b="1" dirty="0" smtClean="0">
                <a:solidFill>
                  <a:srgbClr val="0432FF"/>
                </a:solidFill>
              </a:rPr>
              <a:t>Vom spielerischen Experimentieren zum Fach Musik</a:t>
            </a:r>
            <a:endParaRPr lang="de-DE" sz="3600" b="1" dirty="0">
              <a:solidFill>
                <a:srgbClr val="0432FF"/>
              </a:solidFill>
            </a:endParaRPr>
          </a:p>
        </p:txBody>
      </p:sp>
      <p:sp>
        <p:nvSpPr>
          <p:cNvPr id="7" name="Fußzeilenplatzhalter 6"/>
          <p:cNvSpPr>
            <a:spLocks noGrp="1"/>
          </p:cNvSpPr>
          <p:nvPr>
            <p:ph type="ftr" sz="quarter" idx="11"/>
          </p:nvPr>
        </p:nvSpPr>
        <p:spPr/>
        <p:txBody>
          <a:bodyPr/>
          <a:lstStyle/>
          <a:p>
            <a:r>
              <a:rPr lang="de-DE" smtClean="0"/>
              <a:t>Runder Tisch - Fraktion KG- u. US-Lehrpersonen </a:t>
            </a:r>
            <a:endParaRPr lang="de-DE"/>
          </a:p>
        </p:txBody>
      </p:sp>
      <p:sp>
        <p:nvSpPr>
          <p:cNvPr id="8" name="Foliennummernplatzhalter 7"/>
          <p:cNvSpPr>
            <a:spLocks noGrp="1"/>
          </p:cNvSpPr>
          <p:nvPr>
            <p:ph type="sldNum" sz="quarter" idx="12"/>
          </p:nvPr>
        </p:nvSpPr>
        <p:spPr/>
        <p:txBody>
          <a:bodyPr/>
          <a:lstStyle/>
          <a:p>
            <a:fld id="{BE32F928-72C9-2D4D-A798-16159941E7A7}" type="slidenum">
              <a:rPr lang="de-DE" smtClean="0"/>
              <a:t>20</a:t>
            </a:fld>
            <a:endParaRPr lang="de-DE"/>
          </a:p>
        </p:txBody>
      </p:sp>
    </p:spTree>
    <p:extLst>
      <p:ext uri="{BB962C8B-B14F-4D97-AF65-F5344CB8AC3E}">
        <p14:creationId xmlns:p14="http://schemas.microsoft.com/office/powerpoint/2010/main" val="17534597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925908" cy="1325563"/>
          </a:xfrm>
        </p:spPr>
        <p:txBody>
          <a:bodyPr>
            <a:normAutofit/>
          </a:bodyPr>
          <a:lstStyle/>
          <a:p>
            <a:r>
              <a:rPr lang="de-DE" sz="3600" b="1" dirty="0" smtClean="0">
                <a:solidFill>
                  <a:srgbClr val="0432FF"/>
                </a:solidFill>
              </a:rPr>
              <a:t>Von fach</a:t>
            </a:r>
            <a:r>
              <a:rPr lang="de-DE" sz="3600" b="1" dirty="0" smtClean="0">
                <a:solidFill>
                  <a:srgbClr val="FF0000"/>
                </a:solidFill>
              </a:rPr>
              <a:t>un</a:t>
            </a:r>
            <a:r>
              <a:rPr lang="de-DE" sz="3600" b="1" dirty="0" smtClean="0">
                <a:solidFill>
                  <a:srgbClr val="0432FF"/>
                </a:solidFill>
              </a:rPr>
              <a:t>spezifisch zu fachspezifisch</a:t>
            </a:r>
            <a:endParaRPr lang="de-DE" sz="3600" b="1" dirty="0">
              <a:solidFill>
                <a:srgbClr val="0432FF"/>
              </a:solidFill>
            </a:endParaRPr>
          </a:p>
        </p:txBody>
      </p:sp>
      <p:sp>
        <p:nvSpPr>
          <p:cNvPr id="7" name="Fußzeilenplatzhalter 6"/>
          <p:cNvSpPr>
            <a:spLocks noGrp="1"/>
          </p:cNvSpPr>
          <p:nvPr>
            <p:ph type="ftr" sz="quarter" idx="11"/>
          </p:nvPr>
        </p:nvSpPr>
        <p:spPr/>
        <p:txBody>
          <a:bodyPr/>
          <a:lstStyle/>
          <a:p>
            <a:r>
              <a:rPr lang="de-DE" smtClean="0"/>
              <a:t>Runder Tisch - Fraktion KG- u. US-Lehrpersonen </a:t>
            </a:r>
            <a:endParaRPr lang="de-DE"/>
          </a:p>
        </p:txBody>
      </p:sp>
      <p:sp>
        <p:nvSpPr>
          <p:cNvPr id="8" name="Foliennummernplatzhalter 7"/>
          <p:cNvSpPr>
            <a:spLocks noGrp="1"/>
          </p:cNvSpPr>
          <p:nvPr>
            <p:ph type="sldNum" sz="quarter" idx="12"/>
          </p:nvPr>
        </p:nvSpPr>
        <p:spPr/>
        <p:txBody>
          <a:bodyPr/>
          <a:lstStyle/>
          <a:p>
            <a:fld id="{BE32F928-72C9-2D4D-A798-16159941E7A7}" type="slidenum">
              <a:rPr lang="de-DE" smtClean="0"/>
              <a:t>21</a:t>
            </a:fld>
            <a:endParaRPr lang="de-DE"/>
          </a:p>
        </p:txBody>
      </p:sp>
      <p:sp>
        <p:nvSpPr>
          <p:cNvPr id="3" name="Textfeld 2"/>
          <p:cNvSpPr txBox="1"/>
          <p:nvPr/>
        </p:nvSpPr>
        <p:spPr>
          <a:xfrm>
            <a:off x="838200" y="1897034"/>
            <a:ext cx="10804071" cy="461665"/>
          </a:xfrm>
          <a:prstGeom prst="rect">
            <a:avLst/>
          </a:prstGeom>
          <a:noFill/>
        </p:spPr>
        <p:txBody>
          <a:bodyPr wrap="square" rtlCol="0">
            <a:spAutoFit/>
          </a:bodyPr>
          <a:lstStyle/>
          <a:p>
            <a:r>
              <a:rPr lang="de-DE" sz="2400" dirty="0"/>
              <a:t>Von „Körper, Gesundheit, Motorik“ zum „Fachbereich Bewegung und Sport“</a:t>
            </a:r>
          </a:p>
        </p:txBody>
      </p:sp>
    </p:spTree>
    <p:extLst>
      <p:ext uri="{BB962C8B-B14F-4D97-AF65-F5344CB8AC3E}">
        <p14:creationId xmlns:p14="http://schemas.microsoft.com/office/powerpoint/2010/main" val="533599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3"/>
          <a:stretch>
            <a:fillRect/>
          </a:stretch>
        </p:blipFill>
        <p:spPr>
          <a:xfrm>
            <a:off x="630598" y="1962289"/>
            <a:ext cx="10846616" cy="4066721"/>
          </a:xfrm>
          <a:prstGeom prst="rect">
            <a:avLst/>
          </a:prstGeom>
        </p:spPr>
      </p:pic>
      <p:sp>
        <p:nvSpPr>
          <p:cNvPr id="5" name="Fußzeilenplatzhalter 4"/>
          <p:cNvSpPr>
            <a:spLocks noGrp="1"/>
          </p:cNvSpPr>
          <p:nvPr>
            <p:ph type="ftr" sz="quarter" idx="11"/>
          </p:nvPr>
        </p:nvSpPr>
        <p:spPr/>
        <p:txBody>
          <a:bodyPr/>
          <a:lstStyle/>
          <a:p>
            <a:r>
              <a:rPr lang="de-DE" smtClean="0"/>
              <a:t>Runder Tisch - Fraktion KG- u. US-Lehrpersonen </a:t>
            </a:r>
            <a:endParaRPr lang="de-DE"/>
          </a:p>
        </p:txBody>
      </p:sp>
      <p:sp>
        <p:nvSpPr>
          <p:cNvPr id="6" name="Foliennummernplatzhalter 5"/>
          <p:cNvSpPr>
            <a:spLocks noGrp="1"/>
          </p:cNvSpPr>
          <p:nvPr>
            <p:ph type="sldNum" sz="quarter" idx="12"/>
          </p:nvPr>
        </p:nvSpPr>
        <p:spPr/>
        <p:txBody>
          <a:bodyPr/>
          <a:lstStyle/>
          <a:p>
            <a:fld id="{BE32F928-72C9-2D4D-A798-16159941E7A7}" type="slidenum">
              <a:rPr lang="de-DE" smtClean="0"/>
              <a:t>22</a:t>
            </a:fld>
            <a:endParaRPr lang="de-DE"/>
          </a:p>
        </p:txBody>
      </p:sp>
      <p:sp>
        <p:nvSpPr>
          <p:cNvPr id="8" name="Titel 1"/>
          <p:cNvSpPr txBox="1">
            <a:spLocks/>
          </p:cNvSpPr>
          <p:nvPr/>
        </p:nvSpPr>
        <p:spPr>
          <a:xfrm>
            <a:off x="550727" y="348796"/>
            <a:ext cx="108857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smtClean="0">
                <a:solidFill>
                  <a:srgbClr val="0432FF"/>
                </a:solidFill>
              </a:rPr>
              <a:t>Von den Entwicklungsorientierten Zugängen zu den Fachbereichen</a:t>
            </a:r>
            <a:r>
              <a:rPr lang="mr-IN" sz="3200" b="1" smtClean="0">
                <a:solidFill>
                  <a:srgbClr val="0432FF"/>
                </a:solidFill>
              </a:rPr>
              <a:t>…</a:t>
            </a:r>
            <a:endParaRPr lang="de-DE" sz="3200" b="1" dirty="0">
              <a:solidFill>
                <a:srgbClr val="0432FF"/>
              </a:solidFill>
            </a:endParaRPr>
          </a:p>
        </p:txBody>
      </p:sp>
    </p:spTree>
    <p:extLst>
      <p:ext uri="{BB962C8B-B14F-4D97-AF65-F5344CB8AC3E}">
        <p14:creationId xmlns:p14="http://schemas.microsoft.com/office/powerpoint/2010/main" val="2682450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769571"/>
            <a:ext cx="10515600" cy="1325563"/>
          </a:xfrm>
        </p:spPr>
        <p:txBody>
          <a:bodyPr>
            <a:normAutofit/>
          </a:bodyPr>
          <a:lstStyle/>
          <a:p>
            <a:r>
              <a:rPr lang="de-DE" sz="3600" b="1" dirty="0" smtClean="0">
                <a:solidFill>
                  <a:srgbClr val="0432FF"/>
                </a:solidFill>
              </a:rPr>
              <a:t>   4. Mehr Spiel auch in der Primarstufe? </a:t>
            </a:r>
            <a:endParaRPr lang="de-DE" sz="3600" b="1" dirty="0">
              <a:solidFill>
                <a:srgbClr val="0432FF"/>
              </a:solidFill>
            </a:endParaRPr>
          </a:p>
        </p:txBody>
      </p:sp>
      <p:sp>
        <p:nvSpPr>
          <p:cNvPr id="3" name="Inhaltsplatzhalter 2"/>
          <p:cNvSpPr>
            <a:spLocks noGrp="1"/>
          </p:cNvSpPr>
          <p:nvPr>
            <p:ph idx="1"/>
          </p:nvPr>
        </p:nvSpPr>
        <p:spPr>
          <a:xfrm>
            <a:off x="838200" y="2095134"/>
            <a:ext cx="10131669" cy="3479189"/>
          </a:xfrm>
        </p:spPr>
        <p:txBody>
          <a:bodyPr>
            <a:normAutofit lnSpcReduction="10000"/>
          </a:bodyPr>
          <a:lstStyle/>
          <a:p>
            <a:pPr>
              <a:lnSpc>
                <a:spcPct val="150000"/>
              </a:lnSpc>
            </a:pPr>
            <a:r>
              <a:rPr lang="de-DE" dirty="0" smtClean="0"/>
              <a:t>Wenn das das Spiel entwicklungsförderlich ist, warum nicht auch in der Primarschule?</a:t>
            </a:r>
          </a:p>
          <a:p>
            <a:pPr>
              <a:lnSpc>
                <a:spcPct val="150000"/>
              </a:lnSpc>
            </a:pPr>
            <a:r>
              <a:rPr lang="de-DE" dirty="0" smtClean="0"/>
              <a:t>Auch Primarschulkinder haben das Bedürfnis zu spielen!</a:t>
            </a:r>
          </a:p>
          <a:p>
            <a:pPr>
              <a:lnSpc>
                <a:spcPct val="150000"/>
              </a:lnSpc>
            </a:pPr>
            <a:r>
              <a:rPr lang="de-DE" dirty="0" smtClean="0"/>
              <a:t>Spielen wirkt auch in der Primarschule positiv auf die kindliche Entwicklung </a:t>
            </a:r>
            <a:r>
              <a:rPr lang="mr-IN" dirty="0" smtClean="0"/>
              <a:t>–</a:t>
            </a:r>
            <a:r>
              <a:rPr lang="de-DE" dirty="0" smtClean="0"/>
              <a:t> und auf ihr Lernen!</a:t>
            </a:r>
          </a:p>
        </p:txBody>
      </p:sp>
      <p:sp>
        <p:nvSpPr>
          <p:cNvPr id="5" name="Fußzeilenplatzhalter 4"/>
          <p:cNvSpPr>
            <a:spLocks noGrp="1"/>
          </p:cNvSpPr>
          <p:nvPr>
            <p:ph type="ftr" sz="quarter" idx="11"/>
          </p:nvPr>
        </p:nvSpPr>
        <p:spPr/>
        <p:txBody>
          <a:bodyPr/>
          <a:lstStyle/>
          <a:p>
            <a:r>
              <a:rPr lang="de-DE" smtClean="0"/>
              <a:t>Runder Tisch - Fraktion KG- u. US-Lehrpersonen </a:t>
            </a:r>
            <a:endParaRPr lang="de-DE"/>
          </a:p>
        </p:txBody>
      </p:sp>
      <p:sp>
        <p:nvSpPr>
          <p:cNvPr id="6" name="Foliennummernplatzhalter 5"/>
          <p:cNvSpPr>
            <a:spLocks noGrp="1"/>
          </p:cNvSpPr>
          <p:nvPr>
            <p:ph type="sldNum" sz="quarter" idx="12"/>
          </p:nvPr>
        </p:nvSpPr>
        <p:spPr/>
        <p:txBody>
          <a:bodyPr/>
          <a:lstStyle/>
          <a:p>
            <a:fld id="{BE32F928-72C9-2D4D-A798-16159941E7A7}" type="slidenum">
              <a:rPr lang="de-DE" smtClean="0"/>
              <a:t>23</a:t>
            </a:fld>
            <a:endParaRPr lang="de-DE"/>
          </a:p>
        </p:txBody>
      </p:sp>
    </p:spTree>
    <p:extLst>
      <p:ext uri="{BB962C8B-B14F-4D97-AF65-F5344CB8AC3E}">
        <p14:creationId xmlns:p14="http://schemas.microsoft.com/office/powerpoint/2010/main" val="1181216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b="1" dirty="0" smtClean="0">
                <a:solidFill>
                  <a:srgbClr val="0432FF"/>
                </a:solidFill>
              </a:rPr>
              <a:t>Spielen in der Primarschule</a:t>
            </a:r>
            <a:endParaRPr lang="de-DE" sz="3600" b="1" dirty="0">
              <a:solidFill>
                <a:srgbClr val="0432FF"/>
              </a:solidFill>
            </a:endParaRPr>
          </a:p>
        </p:txBody>
      </p:sp>
      <p:sp>
        <p:nvSpPr>
          <p:cNvPr id="3" name="Inhaltsplatzhalter 2"/>
          <p:cNvSpPr>
            <a:spLocks noGrp="1"/>
          </p:cNvSpPr>
          <p:nvPr>
            <p:ph idx="1"/>
          </p:nvPr>
        </p:nvSpPr>
        <p:spPr>
          <a:xfrm>
            <a:off x="555170" y="1387929"/>
            <a:ext cx="11315701" cy="5470071"/>
          </a:xfrm>
        </p:spPr>
        <p:txBody>
          <a:bodyPr>
            <a:normAutofit fontScale="85000" lnSpcReduction="10000"/>
          </a:bodyPr>
          <a:lstStyle/>
          <a:p>
            <a:pPr>
              <a:lnSpc>
                <a:spcPct val="150000"/>
              </a:lnSpc>
            </a:pPr>
            <a:r>
              <a:rPr lang="de-DE" dirty="0" smtClean="0"/>
              <a:t>Spielen entspricht einem </a:t>
            </a:r>
            <a:r>
              <a:rPr lang="de-DE" b="1" dirty="0" smtClean="0"/>
              <a:t>kindlichen Bedürfnis</a:t>
            </a:r>
            <a:r>
              <a:rPr lang="de-DE" dirty="0" smtClean="0"/>
              <a:t>, auch </a:t>
            </a:r>
            <a:r>
              <a:rPr lang="de-DE" dirty="0" err="1" smtClean="0"/>
              <a:t>grössere</a:t>
            </a:r>
            <a:r>
              <a:rPr lang="de-DE" dirty="0" smtClean="0"/>
              <a:t> Kinder haben das Bedürfnis, sich im Spiel auszudrücken</a:t>
            </a:r>
          </a:p>
          <a:p>
            <a:pPr>
              <a:lnSpc>
                <a:spcPct val="150000"/>
              </a:lnSpc>
            </a:pPr>
            <a:r>
              <a:rPr lang="de-DE" dirty="0" smtClean="0"/>
              <a:t>die </a:t>
            </a:r>
            <a:r>
              <a:rPr lang="de-DE" b="1" dirty="0"/>
              <a:t>intrinsische Motivation </a:t>
            </a:r>
            <a:r>
              <a:rPr lang="de-DE" dirty="0"/>
              <a:t>ist beim selbstgesteuerten Spielen viel höher als beim von oben instruierten Lernen und Üben (</a:t>
            </a:r>
            <a:r>
              <a:rPr lang="de-DE" dirty="0" err="1" smtClean="0"/>
              <a:t>Hasselhorn</a:t>
            </a:r>
            <a:r>
              <a:rPr lang="de-DE" dirty="0" smtClean="0"/>
              <a:t> </a:t>
            </a:r>
            <a:r>
              <a:rPr lang="de-DE" dirty="0"/>
              <a:t>2005</a:t>
            </a:r>
            <a:r>
              <a:rPr lang="de-DE" dirty="0" smtClean="0"/>
              <a:t>)</a:t>
            </a:r>
          </a:p>
          <a:p>
            <a:pPr>
              <a:lnSpc>
                <a:spcPct val="150000"/>
              </a:lnSpc>
            </a:pPr>
            <a:r>
              <a:rPr lang="de-DE" dirty="0" smtClean="0"/>
              <a:t>Spielerisches Lernen ist effektiver:  </a:t>
            </a:r>
            <a:r>
              <a:rPr lang="de-DE" dirty="0"/>
              <a:t>Experimente zeigen, dass </a:t>
            </a:r>
            <a:r>
              <a:rPr lang="de-DE" dirty="0" smtClean="0"/>
              <a:t>math. und sprachliche Fähigkeiten </a:t>
            </a:r>
            <a:r>
              <a:rPr lang="de-DE" dirty="0"/>
              <a:t>im Spielmodus </a:t>
            </a:r>
            <a:r>
              <a:rPr lang="de-DE" b="1" dirty="0"/>
              <a:t>stärker zunahmen </a:t>
            </a:r>
            <a:r>
              <a:rPr lang="de-DE" dirty="0"/>
              <a:t>als </a:t>
            </a:r>
            <a:r>
              <a:rPr lang="de-DE" dirty="0" smtClean="0"/>
              <a:t>im Förderprogramm</a:t>
            </a:r>
          </a:p>
          <a:p>
            <a:pPr>
              <a:lnSpc>
                <a:spcPct val="150000"/>
              </a:lnSpc>
            </a:pPr>
            <a:r>
              <a:rPr lang="de-DE" dirty="0" smtClean="0"/>
              <a:t>statt das Spiel in die Schule zu bringen, </a:t>
            </a:r>
            <a:r>
              <a:rPr lang="de-DE" b="1" dirty="0" err="1" smtClean="0"/>
              <a:t>fliessen</a:t>
            </a:r>
            <a:r>
              <a:rPr lang="de-DE" b="1" dirty="0" smtClean="0"/>
              <a:t> schulische Lernformen in den KG</a:t>
            </a:r>
            <a:r>
              <a:rPr lang="de-DE" dirty="0" smtClean="0"/>
              <a:t>! </a:t>
            </a:r>
          </a:p>
          <a:p>
            <a:pPr>
              <a:lnSpc>
                <a:spcPct val="150000"/>
              </a:lnSpc>
            </a:pPr>
            <a:r>
              <a:rPr lang="de-DE" dirty="0" smtClean="0"/>
              <a:t>Kinder, die viel spielen, gehören zur Leistungsspitze (Hattie-Studie)</a:t>
            </a:r>
          </a:p>
          <a:p>
            <a:pPr>
              <a:lnSpc>
                <a:spcPct val="150000"/>
              </a:lnSpc>
            </a:pPr>
            <a:endParaRPr lang="de-DE" dirty="0"/>
          </a:p>
        </p:txBody>
      </p:sp>
      <p:sp>
        <p:nvSpPr>
          <p:cNvPr id="5" name="Fußzeilenplatzhalter 4"/>
          <p:cNvSpPr>
            <a:spLocks noGrp="1"/>
          </p:cNvSpPr>
          <p:nvPr>
            <p:ph type="ftr" sz="quarter" idx="11"/>
          </p:nvPr>
        </p:nvSpPr>
        <p:spPr/>
        <p:txBody>
          <a:bodyPr/>
          <a:lstStyle/>
          <a:p>
            <a:r>
              <a:rPr lang="de-DE" smtClean="0"/>
              <a:t>Runder Tisch - Fraktion KG- u. US-Lehrpersonen </a:t>
            </a:r>
            <a:endParaRPr lang="de-DE"/>
          </a:p>
        </p:txBody>
      </p:sp>
      <p:sp>
        <p:nvSpPr>
          <p:cNvPr id="6" name="Foliennummernplatzhalter 5"/>
          <p:cNvSpPr>
            <a:spLocks noGrp="1"/>
          </p:cNvSpPr>
          <p:nvPr>
            <p:ph type="sldNum" sz="quarter" idx="12"/>
          </p:nvPr>
        </p:nvSpPr>
        <p:spPr/>
        <p:txBody>
          <a:bodyPr/>
          <a:lstStyle/>
          <a:p>
            <a:fld id="{BE32F928-72C9-2D4D-A798-16159941E7A7}" type="slidenum">
              <a:rPr lang="de-DE" smtClean="0"/>
              <a:t>24</a:t>
            </a:fld>
            <a:endParaRPr lang="de-DE"/>
          </a:p>
        </p:txBody>
      </p:sp>
    </p:spTree>
    <p:extLst>
      <p:ext uri="{BB962C8B-B14F-4D97-AF65-F5344CB8AC3E}">
        <p14:creationId xmlns:p14="http://schemas.microsoft.com/office/powerpoint/2010/main" val="19170330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rgbClr val="0432FF"/>
                </a:solidFill>
              </a:rPr>
              <a:t>Zusammenfassung</a:t>
            </a:r>
            <a:endParaRPr lang="de-DE" b="1" dirty="0">
              <a:solidFill>
                <a:srgbClr val="0432FF"/>
              </a:solidFill>
            </a:endParaRPr>
          </a:p>
        </p:txBody>
      </p:sp>
      <p:sp>
        <p:nvSpPr>
          <p:cNvPr id="3" name="Inhaltsplatzhalter 2"/>
          <p:cNvSpPr>
            <a:spLocks noGrp="1"/>
          </p:cNvSpPr>
          <p:nvPr>
            <p:ph idx="1"/>
          </p:nvPr>
        </p:nvSpPr>
        <p:spPr>
          <a:xfrm>
            <a:off x="474785" y="1825625"/>
            <a:ext cx="11306907" cy="4351338"/>
          </a:xfrm>
        </p:spPr>
        <p:txBody>
          <a:bodyPr>
            <a:normAutofit fontScale="92500" lnSpcReduction="20000"/>
          </a:bodyPr>
          <a:lstStyle/>
          <a:p>
            <a:pPr>
              <a:lnSpc>
                <a:spcPct val="150000"/>
              </a:lnSpc>
            </a:pPr>
            <a:r>
              <a:rPr lang="de-DE" dirty="0"/>
              <a:t>heute besteht ein hohes </a:t>
            </a:r>
            <a:r>
              <a:rPr lang="de-DE" dirty="0" smtClean="0"/>
              <a:t>Bildungsbewusstsein und die frühe Kindheit wird als wichtig für die Bildung angesehen </a:t>
            </a:r>
            <a:r>
              <a:rPr lang="mr-IN" dirty="0" smtClean="0"/>
              <a:t>–</a:t>
            </a:r>
            <a:r>
              <a:rPr lang="de-DE" dirty="0" smtClean="0"/>
              <a:t> </a:t>
            </a:r>
            <a:r>
              <a:rPr lang="de-DE" b="1" dirty="0" smtClean="0">
                <a:solidFill>
                  <a:srgbClr val="0432FF"/>
                </a:solidFill>
              </a:rPr>
              <a:t>Frühe Bildung ist heute zentral!</a:t>
            </a:r>
          </a:p>
          <a:p>
            <a:pPr>
              <a:lnSpc>
                <a:spcPct val="150000"/>
              </a:lnSpc>
            </a:pPr>
            <a:r>
              <a:rPr lang="de-DE" dirty="0"/>
              <a:t>f</a:t>
            </a:r>
            <a:r>
              <a:rPr lang="de-DE" dirty="0" smtClean="0"/>
              <a:t>rühe Bildung bedeutet v.a. </a:t>
            </a:r>
            <a:r>
              <a:rPr lang="de-DE" b="1" dirty="0" smtClean="0">
                <a:solidFill>
                  <a:srgbClr val="0432FF"/>
                </a:solidFill>
              </a:rPr>
              <a:t>Spiel-Begleitung</a:t>
            </a:r>
          </a:p>
          <a:p>
            <a:pPr>
              <a:lnSpc>
                <a:spcPct val="150000"/>
              </a:lnSpc>
            </a:pPr>
            <a:r>
              <a:rPr lang="de-DE" dirty="0"/>
              <a:t>i</a:t>
            </a:r>
            <a:r>
              <a:rPr lang="de-DE" dirty="0" smtClean="0"/>
              <a:t>m Spiel entfalten sich </a:t>
            </a:r>
            <a:r>
              <a:rPr lang="de-DE" b="1" dirty="0" smtClean="0">
                <a:solidFill>
                  <a:srgbClr val="0432FF"/>
                </a:solidFill>
              </a:rPr>
              <a:t>emotionale, soziale und kognitive Kompetenzen</a:t>
            </a:r>
          </a:p>
          <a:p>
            <a:pPr>
              <a:lnSpc>
                <a:spcPct val="150000"/>
              </a:lnSpc>
            </a:pPr>
            <a:r>
              <a:rPr lang="de-DE" dirty="0"/>
              <a:t>d</a:t>
            </a:r>
            <a:r>
              <a:rPr lang="de-DE" dirty="0" smtClean="0"/>
              <a:t>urch gutes Spiel entwickelt das Kind </a:t>
            </a:r>
            <a:r>
              <a:rPr lang="de-DE" b="1" dirty="0" smtClean="0">
                <a:solidFill>
                  <a:srgbClr val="0432FF"/>
                </a:solidFill>
              </a:rPr>
              <a:t>Interesse an den Fachbereichen</a:t>
            </a:r>
            <a:endParaRPr lang="de-DE" b="1" dirty="0">
              <a:solidFill>
                <a:srgbClr val="0432FF"/>
              </a:solidFill>
            </a:endParaRPr>
          </a:p>
          <a:p>
            <a:pPr>
              <a:lnSpc>
                <a:spcPct val="150000"/>
              </a:lnSpc>
            </a:pPr>
            <a:r>
              <a:rPr lang="de-DE" dirty="0" smtClean="0"/>
              <a:t>das Spiel ist auch für </a:t>
            </a:r>
            <a:r>
              <a:rPr lang="de-DE" b="1" dirty="0" smtClean="0">
                <a:solidFill>
                  <a:srgbClr val="0432FF"/>
                </a:solidFill>
              </a:rPr>
              <a:t>Schulkinder ein Lernmodus </a:t>
            </a:r>
          </a:p>
          <a:p>
            <a:pPr>
              <a:lnSpc>
                <a:spcPct val="150000"/>
              </a:lnSpc>
            </a:pPr>
            <a:r>
              <a:rPr lang="de-DE" b="1" dirty="0">
                <a:solidFill>
                  <a:srgbClr val="0432FF"/>
                </a:solidFill>
              </a:rPr>
              <a:t>d</a:t>
            </a:r>
            <a:r>
              <a:rPr lang="de-DE" b="1" dirty="0" smtClean="0">
                <a:solidFill>
                  <a:srgbClr val="0432FF"/>
                </a:solidFill>
              </a:rPr>
              <a:t>as Spiel sollte in der Unterstufe einen </a:t>
            </a:r>
            <a:r>
              <a:rPr lang="de-DE" b="1" dirty="0" err="1" smtClean="0">
                <a:solidFill>
                  <a:srgbClr val="0432FF"/>
                </a:solidFill>
              </a:rPr>
              <a:t>grösseren</a:t>
            </a:r>
            <a:r>
              <a:rPr lang="de-DE" b="1" dirty="0" smtClean="0">
                <a:solidFill>
                  <a:srgbClr val="0432FF"/>
                </a:solidFill>
              </a:rPr>
              <a:t> Stellenwert einnehmen!</a:t>
            </a:r>
          </a:p>
          <a:p>
            <a:endParaRPr lang="de-DE" dirty="0"/>
          </a:p>
        </p:txBody>
      </p:sp>
      <p:sp>
        <p:nvSpPr>
          <p:cNvPr id="5" name="Fußzeilenplatzhalter 4"/>
          <p:cNvSpPr>
            <a:spLocks noGrp="1"/>
          </p:cNvSpPr>
          <p:nvPr>
            <p:ph type="ftr" sz="quarter" idx="11"/>
          </p:nvPr>
        </p:nvSpPr>
        <p:spPr/>
        <p:txBody>
          <a:bodyPr/>
          <a:lstStyle/>
          <a:p>
            <a:r>
              <a:rPr lang="de-DE" smtClean="0"/>
              <a:t>Runder Tisch - Fraktion KG- u. US-Lehrpersonen </a:t>
            </a:r>
            <a:endParaRPr lang="de-DE"/>
          </a:p>
        </p:txBody>
      </p:sp>
      <p:sp>
        <p:nvSpPr>
          <p:cNvPr id="6" name="Foliennummernplatzhalter 5"/>
          <p:cNvSpPr>
            <a:spLocks noGrp="1"/>
          </p:cNvSpPr>
          <p:nvPr>
            <p:ph type="sldNum" sz="quarter" idx="12"/>
          </p:nvPr>
        </p:nvSpPr>
        <p:spPr/>
        <p:txBody>
          <a:bodyPr/>
          <a:lstStyle/>
          <a:p>
            <a:fld id="{BE32F928-72C9-2D4D-A798-16159941E7A7}" type="slidenum">
              <a:rPr lang="de-DE" smtClean="0"/>
              <a:t>25</a:t>
            </a:fld>
            <a:endParaRPr lang="de-DE"/>
          </a:p>
        </p:txBody>
      </p:sp>
    </p:spTree>
    <p:extLst>
      <p:ext uri="{BB962C8B-B14F-4D97-AF65-F5344CB8AC3E}">
        <p14:creationId xmlns:p14="http://schemas.microsoft.com/office/powerpoint/2010/main" val="1678958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3"/>
          <a:stretch>
            <a:fillRect/>
          </a:stretch>
        </p:blipFill>
        <p:spPr>
          <a:xfrm>
            <a:off x="1208313" y="123550"/>
            <a:ext cx="9568543" cy="6597925"/>
          </a:xfrm>
          <a:prstGeom prst="rect">
            <a:avLst/>
          </a:prstGeom>
        </p:spPr>
      </p:pic>
      <p:sp>
        <p:nvSpPr>
          <p:cNvPr id="5" name="Fußzeilenplatzhalter 4"/>
          <p:cNvSpPr>
            <a:spLocks noGrp="1"/>
          </p:cNvSpPr>
          <p:nvPr>
            <p:ph type="ftr" sz="quarter" idx="11"/>
          </p:nvPr>
        </p:nvSpPr>
        <p:spPr/>
        <p:txBody>
          <a:bodyPr/>
          <a:lstStyle/>
          <a:p>
            <a:r>
              <a:rPr lang="de-DE" smtClean="0"/>
              <a:t>Runder Tisch - Fraktion KG- u. US-Lehrpersonen </a:t>
            </a:r>
            <a:endParaRPr lang="de-DE"/>
          </a:p>
        </p:txBody>
      </p:sp>
      <p:sp>
        <p:nvSpPr>
          <p:cNvPr id="6" name="Foliennummernplatzhalter 5"/>
          <p:cNvSpPr>
            <a:spLocks noGrp="1"/>
          </p:cNvSpPr>
          <p:nvPr>
            <p:ph type="sldNum" sz="quarter" idx="12"/>
          </p:nvPr>
        </p:nvSpPr>
        <p:spPr/>
        <p:txBody>
          <a:bodyPr/>
          <a:lstStyle/>
          <a:p>
            <a:fld id="{BE32F928-72C9-2D4D-A798-16159941E7A7}" type="slidenum">
              <a:rPr lang="de-DE" smtClean="0"/>
              <a:t>26</a:t>
            </a:fld>
            <a:endParaRPr lang="de-DE"/>
          </a:p>
        </p:txBody>
      </p:sp>
    </p:spTree>
    <p:extLst>
      <p:ext uri="{BB962C8B-B14F-4D97-AF65-F5344CB8AC3E}">
        <p14:creationId xmlns:p14="http://schemas.microsoft.com/office/powerpoint/2010/main" val="1190753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01839"/>
            <a:ext cx="10515600" cy="1325563"/>
          </a:xfrm>
        </p:spPr>
        <p:txBody>
          <a:bodyPr>
            <a:normAutofit/>
          </a:bodyPr>
          <a:lstStyle/>
          <a:p>
            <a:r>
              <a:rPr lang="de-DE" sz="3600" b="1" dirty="0" smtClean="0">
                <a:solidFill>
                  <a:srgbClr val="0432FF"/>
                </a:solidFill>
              </a:rPr>
              <a:t>Programm</a:t>
            </a:r>
            <a:endParaRPr lang="de-DE" sz="3600" b="1" dirty="0">
              <a:solidFill>
                <a:srgbClr val="0432FF"/>
              </a:solidFill>
            </a:endParaRPr>
          </a:p>
        </p:txBody>
      </p:sp>
      <p:sp>
        <p:nvSpPr>
          <p:cNvPr id="3" name="Inhaltsplatzhalter 2"/>
          <p:cNvSpPr>
            <a:spLocks noGrp="1"/>
          </p:cNvSpPr>
          <p:nvPr>
            <p:ph idx="1"/>
          </p:nvPr>
        </p:nvSpPr>
        <p:spPr>
          <a:xfrm>
            <a:off x="838200" y="1984602"/>
            <a:ext cx="10515600" cy="3616098"/>
          </a:xfrm>
        </p:spPr>
        <p:txBody>
          <a:bodyPr>
            <a:normAutofit/>
          </a:bodyPr>
          <a:lstStyle/>
          <a:p>
            <a:pPr marL="514350" indent="-514350">
              <a:lnSpc>
                <a:spcPct val="150000"/>
              </a:lnSpc>
              <a:buFont typeface="+mj-lt"/>
              <a:buAutoNum type="arabicPeriod"/>
            </a:pPr>
            <a:r>
              <a:rPr lang="de-DE" sz="2400" dirty="0"/>
              <a:t>Gesellschaftlicher Wandel und Auswirkungen auf den Eintritt in das </a:t>
            </a:r>
            <a:r>
              <a:rPr lang="de-DE" sz="2400" dirty="0" smtClean="0"/>
              <a:t>Bildungssystem</a:t>
            </a:r>
          </a:p>
          <a:p>
            <a:pPr marL="514350" indent="-514350">
              <a:lnSpc>
                <a:spcPct val="150000"/>
              </a:lnSpc>
              <a:buFont typeface="+mj-lt"/>
              <a:buAutoNum type="arabicPeriod"/>
            </a:pPr>
            <a:r>
              <a:rPr lang="de-DE" sz="2400" dirty="0"/>
              <a:t>Bedeutung des Spiels für das Lernen </a:t>
            </a:r>
            <a:r>
              <a:rPr lang="mr-IN" sz="2400" dirty="0"/>
              <a:t>–</a:t>
            </a:r>
            <a:r>
              <a:rPr lang="de-DE" sz="2400" dirty="0"/>
              <a:t> aus </a:t>
            </a:r>
            <a:r>
              <a:rPr lang="de-DE" sz="2400" dirty="0" smtClean="0"/>
              <a:t>entwicklungspsychologischer </a:t>
            </a:r>
            <a:r>
              <a:rPr lang="de-DE" sz="2400" dirty="0"/>
              <a:t>Sicht</a:t>
            </a:r>
            <a:r>
              <a:rPr lang="de-DE" sz="2400" dirty="0" smtClean="0"/>
              <a:t> </a:t>
            </a:r>
            <a:endParaRPr lang="de-DE" sz="2400" dirty="0"/>
          </a:p>
          <a:p>
            <a:pPr marL="514350" indent="-514350">
              <a:lnSpc>
                <a:spcPct val="150000"/>
              </a:lnSpc>
              <a:buFont typeface="+mj-lt"/>
              <a:buAutoNum type="arabicPeriod"/>
            </a:pPr>
            <a:r>
              <a:rPr lang="de-DE" sz="2400" dirty="0"/>
              <a:t>Übergang von den Entwicklungsbereichen zu den </a:t>
            </a:r>
            <a:r>
              <a:rPr lang="de-DE" sz="2400" dirty="0" smtClean="0"/>
              <a:t>Fächern</a:t>
            </a:r>
          </a:p>
          <a:p>
            <a:pPr marL="514350" indent="-514350">
              <a:lnSpc>
                <a:spcPct val="150000"/>
              </a:lnSpc>
              <a:buFont typeface="+mj-lt"/>
              <a:buAutoNum type="arabicPeriod"/>
            </a:pPr>
            <a:r>
              <a:rPr lang="de-DE" sz="2400" dirty="0">
                <a:sym typeface="Wingdings"/>
              </a:rPr>
              <a:t>Mehr Spiel auch in der </a:t>
            </a:r>
            <a:r>
              <a:rPr lang="de-DE" sz="2400" dirty="0" smtClean="0">
                <a:sym typeface="Wingdings"/>
              </a:rPr>
              <a:t>Primarstufe?</a:t>
            </a:r>
            <a:endParaRPr lang="de-DE" sz="2400" dirty="0"/>
          </a:p>
        </p:txBody>
      </p:sp>
      <p:sp>
        <p:nvSpPr>
          <p:cNvPr id="5" name="Fußzeilenplatzhalter 4"/>
          <p:cNvSpPr>
            <a:spLocks noGrp="1"/>
          </p:cNvSpPr>
          <p:nvPr>
            <p:ph type="ftr" sz="quarter" idx="11"/>
          </p:nvPr>
        </p:nvSpPr>
        <p:spPr/>
        <p:txBody>
          <a:bodyPr/>
          <a:lstStyle/>
          <a:p>
            <a:r>
              <a:rPr lang="de-DE" smtClean="0"/>
              <a:t>Runder Tisch - Fraktion KG- u. US-Lehrpersonen </a:t>
            </a:r>
            <a:endParaRPr lang="de-DE"/>
          </a:p>
        </p:txBody>
      </p:sp>
      <p:sp>
        <p:nvSpPr>
          <p:cNvPr id="6" name="Foliennummernplatzhalter 5"/>
          <p:cNvSpPr>
            <a:spLocks noGrp="1"/>
          </p:cNvSpPr>
          <p:nvPr>
            <p:ph type="sldNum" sz="quarter" idx="12"/>
          </p:nvPr>
        </p:nvSpPr>
        <p:spPr/>
        <p:txBody>
          <a:bodyPr/>
          <a:lstStyle/>
          <a:p>
            <a:fld id="{BE32F928-72C9-2D4D-A798-16159941E7A7}" type="slidenum">
              <a:rPr lang="de-DE" smtClean="0"/>
              <a:t>3</a:t>
            </a:fld>
            <a:endParaRPr lang="de-DE"/>
          </a:p>
        </p:txBody>
      </p:sp>
    </p:spTree>
    <p:extLst>
      <p:ext uri="{BB962C8B-B14F-4D97-AF65-F5344CB8AC3E}">
        <p14:creationId xmlns:p14="http://schemas.microsoft.com/office/powerpoint/2010/main" val="1856841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3783" y="582775"/>
            <a:ext cx="11152414" cy="1084280"/>
          </a:xfrm>
        </p:spPr>
        <p:txBody>
          <a:bodyPr>
            <a:normAutofit/>
          </a:bodyPr>
          <a:lstStyle/>
          <a:p>
            <a:r>
              <a:rPr lang="de-DE" sz="3600" b="1" dirty="0" smtClean="0">
                <a:solidFill>
                  <a:srgbClr val="0432FF"/>
                </a:solidFill>
              </a:rPr>
              <a:t>1. Gesellschaftlicher Wandel </a:t>
            </a:r>
            <a:r>
              <a:rPr lang="mr-IN" sz="3600" b="1" dirty="0" smtClean="0">
                <a:solidFill>
                  <a:srgbClr val="0432FF"/>
                </a:solidFill>
              </a:rPr>
              <a:t>–</a:t>
            </a:r>
            <a:r>
              <a:rPr lang="de-DE" sz="3600" b="1" dirty="0" smtClean="0">
                <a:solidFill>
                  <a:srgbClr val="0432FF"/>
                </a:solidFill>
              </a:rPr>
              <a:t> Auswirkungen </a:t>
            </a:r>
            <a:endParaRPr lang="de-DE" sz="3600" b="1" dirty="0">
              <a:solidFill>
                <a:srgbClr val="0432FF"/>
              </a:solidFill>
            </a:endParaRPr>
          </a:p>
        </p:txBody>
      </p:sp>
      <p:grpSp>
        <p:nvGrpSpPr>
          <p:cNvPr id="5" name="Gruppierung 4"/>
          <p:cNvGrpSpPr/>
          <p:nvPr/>
        </p:nvGrpSpPr>
        <p:grpSpPr>
          <a:xfrm>
            <a:off x="603783" y="1741910"/>
            <a:ext cx="11072403" cy="4080673"/>
            <a:chOff x="938415" y="2303383"/>
            <a:chExt cx="10920560" cy="2237686"/>
          </a:xfrm>
        </p:grpSpPr>
        <p:sp>
          <p:nvSpPr>
            <p:cNvPr id="6" name="Freihandform 5"/>
            <p:cNvSpPr/>
            <p:nvPr/>
          </p:nvSpPr>
          <p:spPr>
            <a:xfrm>
              <a:off x="938415" y="2316701"/>
              <a:ext cx="2543084" cy="1005226"/>
            </a:xfrm>
            <a:custGeom>
              <a:avLst/>
              <a:gdLst>
                <a:gd name="connsiteX0" fmla="*/ 0 w 2314099"/>
                <a:gd name="connsiteY0" fmla="*/ 100523 h 1005226"/>
                <a:gd name="connsiteX1" fmla="*/ 100523 w 2314099"/>
                <a:gd name="connsiteY1" fmla="*/ 0 h 1005226"/>
                <a:gd name="connsiteX2" fmla="*/ 2213576 w 2314099"/>
                <a:gd name="connsiteY2" fmla="*/ 0 h 1005226"/>
                <a:gd name="connsiteX3" fmla="*/ 2314099 w 2314099"/>
                <a:gd name="connsiteY3" fmla="*/ 100523 h 1005226"/>
                <a:gd name="connsiteX4" fmla="*/ 2314099 w 2314099"/>
                <a:gd name="connsiteY4" fmla="*/ 904703 h 1005226"/>
                <a:gd name="connsiteX5" fmla="*/ 2213576 w 2314099"/>
                <a:gd name="connsiteY5" fmla="*/ 1005226 h 1005226"/>
                <a:gd name="connsiteX6" fmla="*/ 100523 w 2314099"/>
                <a:gd name="connsiteY6" fmla="*/ 1005226 h 1005226"/>
                <a:gd name="connsiteX7" fmla="*/ 0 w 2314099"/>
                <a:gd name="connsiteY7" fmla="*/ 904703 h 1005226"/>
                <a:gd name="connsiteX8" fmla="*/ 0 w 2314099"/>
                <a:gd name="connsiteY8" fmla="*/ 100523 h 100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4099" h="1005226">
                  <a:moveTo>
                    <a:pt x="0" y="100523"/>
                  </a:moveTo>
                  <a:cubicBezTo>
                    <a:pt x="0" y="45006"/>
                    <a:pt x="45006" y="0"/>
                    <a:pt x="100523" y="0"/>
                  </a:cubicBezTo>
                  <a:lnTo>
                    <a:pt x="2213576" y="0"/>
                  </a:lnTo>
                  <a:cubicBezTo>
                    <a:pt x="2269093" y="0"/>
                    <a:pt x="2314099" y="45006"/>
                    <a:pt x="2314099" y="100523"/>
                  </a:cubicBezTo>
                  <a:lnTo>
                    <a:pt x="2314099" y="904703"/>
                  </a:lnTo>
                  <a:cubicBezTo>
                    <a:pt x="2314099" y="960220"/>
                    <a:pt x="2269093" y="1005226"/>
                    <a:pt x="2213576" y="1005226"/>
                  </a:cubicBezTo>
                  <a:lnTo>
                    <a:pt x="100523" y="1005226"/>
                  </a:lnTo>
                  <a:cubicBezTo>
                    <a:pt x="45006" y="1005226"/>
                    <a:pt x="0" y="960220"/>
                    <a:pt x="0" y="904703"/>
                  </a:cubicBezTo>
                  <a:lnTo>
                    <a:pt x="0" y="100523"/>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2240" tIns="142240" rIns="142240" bIns="466031" numCol="1" spcCol="1270" anchor="t" anchorCtr="0">
              <a:noAutofit/>
            </a:bodyPr>
            <a:lstStyle/>
            <a:p>
              <a:pPr lvl="0" algn="l" defTabSz="889000">
                <a:lnSpc>
                  <a:spcPct val="90000"/>
                </a:lnSpc>
                <a:spcBef>
                  <a:spcPct val="0"/>
                </a:spcBef>
                <a:spcAft>
                  <a:spcPct val="35000"/>
                </a:spcAft>
              </a:pPr>
              <a:r>
                <a:rPr lang="de-DE" sz="2000" kern="1200" dirty="0" smtClean="0"/>
                <a:t>Modernisierungs-prozesse</a:t>
              </a:r>
              <a:endParaRPr lang="de-DE" sz="2000" kern="1200" dirty="0"/>
            </a:p>
          </p:txBody>
        </p:sp>
        <p:sp>
          <p:nvSpPr>
            <p:cNvPr id="7" name="Freihandform 6"/>
            <p:cNvSpPr/>
            <p:nvPr/>
          </p:nvSpPr>
          <p:spPr>
            <a:xfrm>
              <a:off x="1097254" y="2936923"/>
              <a:ext cx="3496095" cy="1604146"/>
            </a:xfrm>
            <a:custGeom>
              <a:avLst/>
              <a:gdLst>
                <a:gd name="connsiteX0" fmla="*/ 0 w 2865109"/>
                <a:gd name="connsiteY0" fmla="*/ 286511 h 3563102"/>
                <a:gd name="connsiteX1" fmla="*/ 286511 w 2865109"/>
                <a:gd name="connsiteY1" fmla="*/ 0 h 3563102"/>
                <a:gd name="connsiteX2" fmla="*/ 2578598 w 2865109"/>
                <a:gd name="connsiteY2" fmla="*/ 0 h 3563102"/>
                <a:gd name="connsiteX3" fmla="*/ 2865109 w 2865109"/>
                <a:gd name="connsiteY3" fmla="*/ 286511 h 3563102"/>
                <a:gd name="connsiteX4" fmla="*/ 2865109 w 2865109"/>
                <a:gd name="connsiteY4" fmla="*/ 3276591 h 3563102"/>
                <a:gd name="connsiteX5" fmla="*/ 2578598 w 2865109"/>
                <a:gd name="connsiteY5" fmla="*/ 3563102 h 3563102"/>
                <a:gd name="connsiteX6" fmla="*/ 286511 w 2865109"/>
                <a:gd name="connsiteY6" fmla="*/ 3563102 h 3563102"/>
                <a:gd name="connsiteX7" fmla="*/ 0 w 2865109"/>
                <a:gd name="connsiteY7" fmla="*/ 3276591 h 3563102"/>
                <a:gd name="connsiteX8" fmla="*/ 0 w 2865109"/>
                <a:gd name="connsiteY8" fmla="*/ 286511 h 356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5109" h="3563102">
                  <a:moveTo>
                    <a:pt x="0" y="286511"/>
                  </a:moveTo>
                  <a:cubicBezTo>
                    <a:pt x="0" y="128275"/>
                    <a:pt x="128275" y="0"/>
                    <a:pt x="286511" y="0"/>
                  </a:cubicBezTo>
                  <a:lnTo>
                    <a:pt x="2578598" y="0"/>
                  </a:lnTo>
                  <a:cubicBezTo>
                    <a:pt x="2736834" y="0"/>
                    <a:pt x="2865109" y="128275"/>
                    <a:pt x="2865109" y="286511"/>
                  </a:cubicBezTo>
                  <a:lnTo>
                    <a:pt x="2865109" y="3276591"/>
                  </a:lnTo>
                  <a:cubicBezTo>
                    <a:pt x="2865109" y="3434827"/>
                    <a:pt x="2736834" y="3563102"/>
                    <a:pt x="2578598" y="3563102"/>
                  </a:cubicBezTo>
                  <a:lnTo>
                    <a:pt x="286511" y="3563102"/>
                  </a:lnTo>
                  <a:cubicBezTo>
                    <a:pt x="128275" y="3563102"/>
                    <a:pt x="0" y="3434827"/>
                    <a:pt x="0" y="3276591"/>
                  </a:cubicBezTo>
                  <a:lnTo>
                    <a:pt x="0" y="28651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6156" tIns="226156" rIns="226156" bIns="226156" numCol="1" spcCol="1270" anchor="t" anchorCtr="0">
              <a:noAutofit/>
            </a:bodyPr>
            <a:lstStyle/>
            <a:p>
              <a:pPr marL="228600" lvl="1" indent="-228600" defTabSz="889000">
                <a:lnSpc>
                  <a:spcPct val="90000"/>
                </a:lnSpc>
                <a:spcBef>
                  <a:spcPct val="0"/>
                </a:spcBef>
                <a:spcAft>
                  <a:spcPct val="15000"/>
                </a:spcAft>
                <a:buChar char="•"/>
              </a:pPr>
              <a:r>
                <a:rPr lang="de-DE" sz="2000" kern="1200" dirty="0" smtClean="0"/>
                <a:t>Wirken sich auf die Erziehung aus:  Individualität und Werte: </a:t>
              </a:r>
              <a:r>
                <a:rPr lang="de-CH" sz="2000" dirty="0">
                  <a:solidFill>
                    <a:schemeClr val="tx1"/>
                  </a:solidFill>
                </a:rPr>
                <a:t>Toleranz, Aufgeschlossenheit und </a:t>
              </a:r>
              <a:r>
                <a:rPr lang="de-CH" sz="2000" dirty="0" smtClean="0">
                  <a:solidFill>
                    <a:schemeClr val="tx1"/>
                  </a:solidFill>
                </a:rPr>
                <a:t>Autonomie</a:t>
              </a:r>
            </a:p>
            <a:p>
              <a:pPr marL="228600" lvl="1" indent="-228600" defTabSz="889000">
                <a:lnSpc>
                  <a:spcPct val="90000"/>
                </a:lnSpc>
                <a:spcBef>
                  <a:spcPct val="0"/>
                </a:spcBef>
                <a:spcAft>
                  <a:spcPct val="15000"/>
                </a:spcAft>
                <a:buChar char="•"/>
              </a:pPr>
              <a:r>
                <a:rPr lang="de-CH" sz="2000" dirty="0" smtClean="0">
                  <a:solidFill>
                    <a:schemeClr val="tx1"/>
                  </a:solidFill>
                </a:rPr>
                <a:t>Milieu des Strebens und der Leistungsbereitschaft</a:t>
              </a:r>
              <a:r>
                <a:rPr lang="de-CH" sz="2000" dirty="0" smtClean="0">
                  <a:solidFill>
                    <a:schemeClr val="tx1"/>
                  </a:solidFill>
                  <a:sym typeface="Wingdings"/>
                </a:rPr>
                <a:t></a:t>
              </a:r>
              <a:r>
                <a:rPr lang="de-CH" sz="2000" dirty="0" smtClean="0">
                  <a:solidFill>
                    <a:schemeClr val="tx1"/>
                  </a:solidFill>
                </a:rPr>
                <a:t> </a:t>
              </a:r>
              <a:endParaRPr lang="de-DE" sz="2000" kern="1200" dirty="0"/>
            </a:p>
          </p:txBody>
        </p:sp>
        <p:sp>
          <p:nvSpPr>
            <p:cNvPr id="8" name="Freihandform 7"/>
            <p:cNvSpPr/>
            <p:nvPr/>
          </p:nvSpPr>
          <p:spPr>
            <a:xfrm>
              <a:off x="3592644" y="2408684"/>
              <a:ext cx="860670" cy="403383"/>
            </a:xfrm>
            <a:custGeom>
              <a:avLst/>
              <a:gdLst>
                <a:gd name="connsiteX0" fmla="*/ 0 w 890791"/>
                <a:gd name="connsiteY0" fmla="*/ 115116 h 575581"/>
                <a:gd name="connsiteX1" fmla="*/ 603001 w 890791"/>
                <a:gd name="connsiteY1" fmla="*/ 115116 h 575581"/>
                <a:gd name="connsiteX2" fmla="*/ 603001 w 890791"/>
                <a:gd name="connsiteY2" fmla="*/ 0 h 575581"/>
                <a:gd name="connsiteX3" fmla="*/ 890791 w 890791"/>
                <a:gd name="connsiteY3" fmla="*/ 287791 h 575581"/>
                <a:gd name="connsiteX4" fmla="*/ 603001 w 890791"/>
                <a:gd name="connsiteY4" fmla="*/ 575581 h 575581"/>
                <a:gd name="connsiteX5" fmla="*/ 603001 w 890791"/>
                <a:gd name="connsiteY5" fmla="*/ 460465 h 575581"/>
                <a:gd name="connsiteX6" fmla="*/ 0 w 890791"/>
                <a:gd name="connsiteY6" fmla="*/ 460465 h 575581"/>
                <a:gd name="connsiteX7" fmla="*/ 0 w 890791"/>
                <a:gd name="connsiteY7" fmla="*/ 115116 h 57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791" h="575581">
                  <a:moveTo>
                    <a:pt x="0" y="115116"/>
                  </a:moveTo>
                  <a:lnTo>
                    <a:pt x="603001" y="115116"/>
                  </a:lnTo>
                  <a:lnTo>
                    <a:pt x="603001" y="0"/>
                  </a:lnTo>
                  <a:lnTo>
                    <a:pt x="890791" y="287791"/>
                  </a:lnTo>
                  <a:lnTo>
                    <a:pt x="603001" y="575581"/>
                  </a:lnTo>
                  <a:lnTo>
                    <a:pt x="603001" y="460465"/>
                  </a:lnTo>
                  <a:lnTo>
                    <a:pt x="0" y="460465"/>
                  </a:lnTo>
                  <a:lnTo>
                    <a:pt x="0" y="115116"/>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0" tIns="115116" rIns="172673" bIns="115115" numCol="1" spcCol="1270" anchor="ctr" anchorCtr="0">
              <a:noAutofit/>
            </a:bodyPr>
            <a:lstStyle/>
            <a:p>
              <a:pPr lvl="0" algn="ctr" defTabSz="177800">
                <a:lnSpc>
                  <a:spcPct val="90000"/>
                </a:lnSpc>
                <a:spcBef>
                  <a:spcPct val="0"/>
                </a:spcBef>
                <a:spcAft>
                  <a:spcPct val="35000"/>
                </a:spcAft>
              </a:pPr>
              <a:endParaRPr lang="de-DE" sz="400" kern="1200"/>
            </a:p>
          </p:txBody>
        </p:sp>
        <p:sp>
          <p:nvSpPr>
            <p:cNvPr id="9" name="Freihandform 8"/>
            <p:cNvSpPr/>
            <p:nvPr/>
          </p:nvSpPr>
          <p:spPr>
            <a:xfrm>
              <a:off x="4838696" y="2303383"/>
              <a:ext cx="2527154" cy="926417"/>
            </a:xfrm>
            <a:custGeom>
              <a:avLst/>
              <a:gdLst>
                <a:gd name="connsiteX0" fmla="*/ 0 w 2314099"/>
                <a:gd name="connsiteY0" fmla="*/ 92642 h 926417"/>
                <a:gd name="connsiteX1" fmla="*/ 92642 w 2314099"/>
                <a:gd name="connsiteY1" fmla="*/ 0 h 926417"/>
                <a:gd name="connsiteX2" fmla="*/ 2221457 w 2314099"/>
                <a:gd name="connsiteY2" fmla="*/ 0 h 926417"/>
                <a:gd name="connsiteX3" fmla="*/ 2314099 w 2314099"/>
                <a:gd name="connsiteY3" fmla="*/ 92642 h 926417"/>
                <a:gd name="connsiteX4" fmla="*/ 2314099 w 2314099"/>
                <a:gd name="connsiteY4" fmla="*/ 833775 h 926417"/>
                <a:gd name="connsiteX5" fmla="*/ 2221457 w 2314099"/>
                <a:gd name="connsiteY5" fmla="*/ 926417 h 926417"/>
                <a:gd name="connsiteX6" fmla="*/ 92642 w 2314099"/>
                <a:gd name="connsiteY6" fmla="*/ 926417 h 926417"/>
                <a:gd name="connsiteX7" fmla="*/ 0 w 2314099"/>
                <a:gd name="connsiteY7" fmla="*/ 833775 h 926417"/>
                <a:gd name="connsiteX8" fmla="*/ 0 w 2314099"/>
                <a:gd name="connsiteY8" fmla="*/ 92642 h 92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4099" h="926417">
                  <a:moveTo>
                    <a:pt x="0" y="92642"/>
                  </a:moveTo>
                  <a:cubicBezTo>
                    <a:pt x="0" y="41477"/>
                    <a:pt x="41477" y="0"/>
                    <a:pt x="92642" y="0"/>
                  </a:cubicBezTo>
                  <a:lnTo>
                    <a:pt x="2221457" y="0"/>
                  </a:lnTo>
                  <a:cubicBezTo>
                    <a:pt x="2272622" y="0"/>
                    <a:pt x="2314099" y="41477"/>
                    <a:pt x="2314099" y="92642"/>
                  </a:cubicBezTo>
                  <a:lnTo>
                    <a:pt x="2314099" y="833775"/>
                  </a:lnTo>
                  <a:cubicBezTo>
                    <a:pt x="2314099" y="884940"/>
                    <a:pt x="2272622" y="926417"/>
                    <a:pt x="2221457" y="926417"/>
                  </a:cubicBezTo>
                  <a:lnTo>
                    <a:pt x="92642" y="926417"/>
                  </a:lnTo>
                  <a:cubicBezTo>
                    <a:pt x="41477" y="926417"/>
                    <a:pt x="0" y="884940"/>
                    <a:pt x="0" y="833775"/>
                  </a:cubicBezTo>
                  <a:lnTo>
                    <a:pt x="0" y="92642"/>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2240" tIns="142240" rIns="142240" bIns="435469" numCol="1" spcCol="1270" anchor="t" anchorCtr="0">
              <a:noAutofit/>
            </a:bodyPr>
            <a:lstStyle/>
            <a:p>
              <a:pPr lvl="0" algn="l" defTabSz="889000">
                <a:lnSpc>
                  <a:spcPct val="90000"/>
                </a:lnSpc>
                <a:spcBef>
                  <a:spcPct val="0"/>
                </a:spcBef>
                <a:spcAft>
                  <a:spcPct val="35000"/>
                </a:spcAft>
              </a:pPr>
              <a:r>
                <a:rPr lang="de-DE" sz="2000" kern="1200" smtClean="0"/>
                <a:t>Hohe Bildungsaspirationen</a:t>
              </a:r>
              <a:endParaRPr lang="de-DE" sz="2000" kern="1200" dirty="0"/>
            </a:p>
          </p:txBody>
        </p:sp>
        <p:sp>
          <p:nvSpPr>
            <p:cNvPr id="10" name="Freihandform 9"/>
            <p:cNvSpPr/>
            <p:nvPr/>
          </p:nvSpPr>
          <p:spPr>
            <a:xfrm>
              <a:off x="4977253" y="2911670"/>
              <a:ext cx="3384905" cy="1629399"/>
            </a:xfrm>
            <a:custGeom>
              <a:avLst/>
              <a:gdLst>
                <a:gd name="connsiteX0" fmla="*/ 0 w 2314099"/>
                <a:gd name="connsiteY0" fmla="*/ 231410 h 2499614"/>
                <a:gd name="connsiteX1" fmla="*/ 231410 w 2314099"/>
                <a:gd name="connsiteY1" fmla="*/ 0 h 2499614"/>
                <a:gd name="connsiteX2" fmla="*/ 2082689 w 2314099"/>
                <a:gd name="connsiteY2" fmla="*/ 0 h 2499614"/>
                <a:gd name="connsiteX3" fmla="*/ 2314099 w 2314099"/>
                <a:gd name="connsiteY3" fmla="*/ 231410 h 2499614"/>
                <a:gd name="connsiteX4" fmla="*/ 2314099 w 2314099"/>
                <a:gd name="connsiteY4" fmla="*/ 2268204 h 2499614"/>
                <a:gd name="connsiteX5" fmla="*/ 2082689 w 2314099"/>
                <a:gd name="connsiteY5" fmla="*/ 2499614 h 2499614"/>
                <a:gd name="connsiteX6" fmla="*/ 231410 w 2314099"/>
                <a:gd name="connsiteY6" fmla="*/ 2499614 h 2499614"/>
                <a:gd name="connsiteX7" fmla="*/ 0 w 2314099"/>
                <a:gd name="connsiteY7" fmla="*/ 2268204 h 2499614"/>
                <a:gd name="connsiteX8" fmla="*/ 0 w 2314099"/>
                <a:gd name="connsiteY8" fmla="*/ 231410 h 249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4099" h="2499614">
                  <a:moveTo>
                    <a:pt x="0" y="231410"/>
                  </a:moveTo>
                  <a:cubicBezTo>
                    <a:pt x="0" y="103606"/>
                    <a:pt x="103606" y="0"/>
                    <a:pt x="231410" y="0"/>
                  </a:cubicBezTo>
                  <a:lnTo>
                    <a:pt x="2082689" y="0"/>
                  </a:lnTo>
                  <a:cubicBezTo>
                    <a:pt x="2210493" y="0"/>
                    <a:pt x="2314099" y="103606"/>
                    <a:pt x="2314099" y="231410"/>
                  </a:cubicBezTo>
                  <a:lnTo>
                    <a:pt x="2314099" y="2268204"/>
                  </a:lnTo>
                  <a:cubicBezTo>
                    <a:pt x="2314099" y="2396008"/>
                    <a:pt x="2210493" y="2499614"/>
                    <a:pt x="2082689" y="2499614"/>
                  </a:cubicBezTo>
                  <a:lnTo>
                    <a:pt x="231410" y="2499614"/>
                  </a:lnTo>
                  <a:cubicBezTo>
                    <a:pt x="103606" y="2499614"/>
                    <a:pt x="0" y="2396008"/>
                    <a:pt x="0" y="2268204"/>
                  </a:cubicBezTo>
                  <a:lnTo>
                    <a:pt x="0" y="23141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0018" tIns="210018" rIns="210018" bIns="210018" numCol="1" spcCol="1270" anchor="t" anchorCtr="0">
              <a:noAutofit/>
            </a:bodyPr>
            <a:lstStyle/>
            <a:p>
              <a:pPr marL="228600" lvl="1" indent="-228600" defTabSz="889000">
                <a:lnSpc>
                  <a:spcPct val="90000"/>
                </a:lnSpc>
                <a:spcBef>
                  <a:spcPct val="0"/>
                </a:spcBef>
                <a:spcAft>
                  <a:spcPct val="15000"/>
                </a:spcAft>
                <a:buChar char="•"/>
              </a:pPr>
              <a:r>
                <a:rPr lang="de-CH" sz="2000" dirty="0">
                  <a:solidFill>
                    <a:schemeClr val="tx1"/>
                  </a:solidFill>
                </a:rPr>
                <a:t>Bildung ist die Grundlage von Leistung und  </a:t>
              </a:r>
              <a:r>
                <a:rPr lang="de-CH" sz="2000" dirty="0" smtClean="0">
                  <a:solidFill>
                    <a:schemeClr val="tx1"/>
                  </a:solidFill>
                </a:rPr>
                <a:t>Wohlstand</a:t>
              </a:r>
            </a:p>
            <a:p>
              <a:pPr marL="228600" lvl="1" indent="-228600" defTabSz="889000">
                <a:lnSpc>
                  <a:spcPct val="90000"/>
                </a:lnSpc>
                <a:spcBef>
                  <a:spcPct val="0"/>
                </a:spcBef>
                <a:spcAft>
                  <a:spcPct val="15000"/>
                </a:spcAft>
                <a:buChar char="•"/>
              </a:pPr>
              <a:r>
                <a:rPr lang="de-DE" sz="2000" kern="1200" dirty="0" smtClean="0"/>
                <a:t>Qualitätsbewusstsein in Bildungsfragen</a:t>
              </a:r>
            </a:p>
            <a:p>
              <a:pPr marL="228600" lvl="1" indent="-228600" defTabSz="889000">
                <a:lnSpc>
                  <a:spcPct val="90000"/>
                </a:lnSpc>
                <a:spcBef>
                  <a:spcPct val="0"/>
                </a:spcBef>
                <a:spcAft>
                  <a:spcPct val="15000"/>
                </a:spcAft>
                <a:buChar char="•"/>
              </a:pPr>
              <a:r>
                <a:rPr lang="de-DE" sz="2000" dirty="0" smtClean="0"/>
                <a:t>Schweiz. Jugendliche zeigen schlechte Ergebnisse bei PISA</a:t>
              </a:r>
              <a:endParaRPr lang="de-DE" sz="2000" kern="1200" dirty="0" smtClean="0"/>
            </a:p>
            <a:p>
              <a:pPr marL="228600" lvl="1" indent="-228600" algn="l" defTabSz="889000">
                <a:lnSpc>
                  <a:spcPct val="90000"/>
                </a:lnSpc>
                <a:spcBef>
                  <a:spcPct val="0"/>
                </a:spcBef>
                <a:spcAft>
                  <a:spcPct val="15000"/>
                </a:spcAft>
                <a:buChar char="•"/>
              </a:pPr>
              <a:endParaRPr lang="de-DE" sz="2000" kern="1200" dirty="0"/>
            </a:p>
          </p:txBody>
        </p:sp>
        <p:sp>
          <p:nvSpPr>
            <p:cNvPr id="12" name="Freihandform 11"/>
            <p:cNvSpPr/>
            <p:nvPr/>
          </p:nvSpPr>
          <p:spPr>
            <a:xfrm>
              <a:off x="8554111" y="2316701"/>
              <a:ext cx="2675542" cy="853786"/>
            </a:xfrm>
            <a:custGeom>
              <a:avLst/>
              <a:gdLst>
                <a:gd name="connsiteX0" fmla="*/ 0 w 2314099"/>
                <a:gd name="connsiteY0" fmla="*/ 85379 h 853786"/>
                <a:gd name="connsiteX1" fmla="*/ 85379 w 2314099"/>
                <a:gd name="connsiteY1" fmla="*/ 0 h 853786"/>
                <a:gd name="connsiteX2" fmla="*/ 2228720 w 2314099"/>
                <a:gd name="connsiteY2" fmla="*/ 0 h 853786"/>
                <a:gd name="connsiteX3" fmla="*/ 2314099 w 2314099"/>
                <a:gd name="connsiteY3" fmla="*/ 85379 h 853786"/>
                <a:gd name="connsiteX4" fmla="*/ 2314099 w 2314099"/>
                <a:gd name="connsiteY4" fmla="*/ 768407 h 853786"/>
                <a:gd name="connsiteX5" fmla="*/ 2228720 w 2314099"/>
                <a:gd name="connsiteY5" fmla="*/ 853786 h 853786"/>
                <a:gd name="connsiteX6" fmla="*/ 85379 w 2314099"/>
                <a:gd name="connsiteY6" fmla="*/ 853786 h 853786"/>
                <a:gd name="connsiteX7" fmla="*/ 0 w 2314099"/>
                <a:gd name="connsiteY7" fmla="*/ 768407 h 853786"/>
                <a:gd name="connsiteX8" fmla="*/ 0 w 2314099"/>
                <a:gd name="connsiteY8" fmla="*/ 85379 h 85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4099" h="853786">
                  <a:moveTo>
                    <a:pt x="0" y="85379"/>
                  </a:moveTo>
                  <a:cubicBezTo>
                    <a:pt x="0" y="38225"/>
                    <a:pt x="38225" y="0"/>
                    <a:pt x="85379" y="0"/>
                  </a:cubicBezTo>
                  <a:lnTo>
                    <a:pt x="2228720" y="0"/>
                  </a:lnTo>
                  <a:cubicBezTo>
                    <a:pt x="2275874" y="0"/>
                    <a:pt x="2314099" y="38225"/>
                    <a:pt x="2314099" y="85379"/>
                  </a:cubicBezTo>
                  <a:lnTo>
                    <a:pt x="2314099" y="768407"/>
                  </a:lnTo>
                  <a:cubicBezTo>
                    <a:pt x="2314099" y="815561"/>
                    <a:pt x="2275874" y="853786"/>
                    <a:pt x="2228720" y="853786"/>
                  </a:cubicBezTo>
                  <a:lnTo>
                    <a:pt x="85379" y="853786"/>
                  </a:lnTo>
                  <a:cubicBezTo>
                    <a:pt x="38225" y="853786"/>
                    <a:pt x="0" y="815561"/>
                    <a:pt x="0" y="768407"/>
                  </a:cubicBezTo>
                  <a:lnTo>
                    <a:pt x="0" y="85379"/>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2240" tIns="142240" rIns="142240" bIns="407302" numCol="1" spcCol="1270" anchor="t" anchorCtr="0">
              <a:noAutofit/>
            </a:bodyPr>
            <a:lstStyle/>
            <a:p>
              <a:pPr lvl="0" algn="l" defTabSz="889000">
                <a:lnSpc>
                  <a:spcPct val="90000"/>
                </a:lnSpc>
                <a:spcBef>
                  <a:spcPct val="0"/>
                </a:spcBef>
                <a:spcAft>
                  <a:spcPct val="35000"/>
                </a:spcAft>
              </a:pPr>
              <a:r>
                <a:rPr lang="de-DE" sz="2000" kern="1200" dirty="0" smtClean="0"/>
                <a:t>Frühe Bildung für </a:t>
              </a:r>
              <a:r>
                <a:rPr lang="de-DE" sz="2000" kern="1200" smtClean="0"/>
                <a:t>das Kind im Lehrplan</a:t>
              </a:r>
              <a:endParaRPr lang="de-DE" sz="2000" kern="1200" dirty="0"/>
            </a:p>
          </p:txBody>
        </p:sp>
        <p:sp>
          <p:nvSpPr>
            <p:cNvPr id="13" name="Freihandform 12"/>
            <p:cNvSpPr/>
            <p:nvPr/>
          </p:nvSpPr>
          <p:spPr>
            <a:xfrm>
              <a:off x="8730303" y="2911669"/>
              <a:ext cx="3128672" cy="1629400"/>
            </a:xfrm>
            <a:custGeom>
              <a:avLst/>
              <a:gdLst>
                <a:gd name="connsiteX0" fmla="*/ 0 w 2314099"/>
                <a:gd name="connsiteY0" fmla="*/ 230365 h 2303645"/>
                <a:gd name="connsiteX1" fmla="*/ 230365 w 2314099"/>
                <a:gd name="connsiteY1" fmla="*/ 0 h 2303645"/>
                <a:gd name="connsiteX2" fmla="*/ 2083735 w 2314099"/>
                <a:gd name="connsiteY2" fmla="*/ 0 h 2303645"/>
                <a:gd name="connsiteX3" fmla="*/ 2314100 w 2314099"/>
                <a:gd name="connsiteY3" fmla="*/ 230365 h 2303645"/>
                <a:gd name="connsiteX4" fmla="*/ 2314099 w 2314099"/>
                <a:gd name="connsiteY4" fmla="*/ 2073281 h 2303645"/>
                <a:gd name="connsiteX5" fmla="*/ 2083734 w 2314099"/>
                <a:gd name="connsiteY5" fmla="*/ 2303646 h 2303645"/>
                <a:gd name="connsiteX6" fmla="*/ 230365 w 2314099"/>
                <a:gd name="connsiteY6" fmla="*/ 2303645 h 2303645"/>
                <a:gd name="connsiteX7" fmla="*/ 0 w 2314099"/>
                <a:gd name="connsiteY7" fmla="*/ 2073280 h 2303645"/>
                <a:gd name="connsiteX8" fmla="*/ 0 w 2314099"/>
                <a:gd name="connsiteY8" fmla="*/ 230365 h 230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4099" h="2303645">
                  <a:moveTo>
                    <a:pt x="0" y="230365"/>
                  </a:moveTo>
                  <a:cubicBezTo>
                    <a:pt x="0" y="103138"/>
                    <a:pt x="103138" y="0"/>
                    <a:pt x="230365" y="0"/>
                  </a:cubicBezTo>
                  <a:lnTo>
                    <a:pt x="2083735" y="0"/>
                  </a:lnTo>
                  <a:cubicBezTo>
                    <a:pt x="2210962" y="0"/>
                    <a:pt x="2314100" y="103138"/>
                    <a:pt x="2314100" y="230365"/>
                  </a:cubicBezTo>
                  <a:cubicBezTo>
                    <a:pt x="2314100" y="844670"/>
                    <a:pt x="2314099" y="1458976"/>
                    <a:pt x="2314099" y="2073281"/>
                  </a:cubicBezTo>
                  <a:cubicBezTo>
                    <a:pt x="2314099" y="2200508"/>
                    <a:pt x="2210961" y="2303646"/>
                    <a:pt x="2083734" y="2303646"/>
                  </a:cubicBezTo>
                  <a:lnTo>
                    <a:pt x="230365" y="2303645"/>
                  </a:lnTo>
                  <a:cubicBezTo>
                    <a:pt x="103138" y="2303645"/>
                    <a:pt x="0" y="2200507"/>
                    <a:pt x="0" y="2073280"/>
                  </a:cubicBezTo>
                  <a:lnTo>
                    <a:pt x="0" y="230365"/>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9711" tIns="209711" rIns="209711" bIns="209711" numCol="1" spcCol="1270" anchor="t" anchorCtr="0">
              <a:noAutofit/>
            </a:bodyPr>
            <a:lstStyle/>
            <a:p>
              <a:pPr marL="228600" lvl="1" indent="-228600" defTabSz="889000">
                <a:lnSpc>
                  <a:spcPct val="90000"/>
                </a:lnSpc>
                <a:spcBef>
                  <a:spcPct val="0"/>
                </a:spcBef>
                <a:spcAft>
                  <a:spcPct val="15000"/>
                </a:spcAft>
                <a:buChar char="•"/>
              </a:pPr>
              <a:r>
                <a:rPr lang="de-DE" sz="2000" dirty="0"/>
                <a:t>Hohe Wertschätzung für das Kind</a:t>
              </a:r>
            </a:p>
            <a:p>
              <a:pPr marL="228600" lvl="1" indent="-228600" defTabSz="889000">
                <a:lnSpc>
                  <a:spcPct val="90000"/>
                </a:lnSpc>
                <a:spcBef>
                  <a:spcPct val="0"/>
                </a:spcBef>
                <a:spcAft>
                  <a:spcPct val="15000"/>
                </a:spcAft>
                <a:buChar char="•"/>
              </a:pPr>
              <a:r>
                <a:rPr lang="de-DE" sz="2000" dirty="0" smtClean="0"/>
                <a:t>Änderung </a:t>
              </a:r>
              <a:r>
                <a:rPr lang="de-DE" sz="2000" dirty="0"/>
                <a:t>der </a:t>
              </a:r>
              <a:r>
                <a:rPr lang="de-DE" sz="2000" dirty="0" smtClean="0"/>
                <a:t>Beziehungsrichtung</a:t>
              </a:r>
            </a:p>
            <a:p>
              <a:pPr marL="228600" lvl="1" indent="-228600" defTabSz="889000">
                <a:lnSpc>
                  <a:spcPct val="90000"/>
                </a:lnSpc>
                <a:spcBef>
                  <a:spcPct val="0"/>
                </a:spcBef>
                <a:spcAft>
                  <a:spcPct val="15000"/>
                </a:spcAft>
                <a:buFontTx/>
                <a:buChar char="•"/>
              </a:pPr>
              <a:r>
                <a:rPr lang="de-DE" sz="2000" dirty="0"/>
                <a:t>Kind </a:t>
              </a:r>
              <a:r>
                <a:rPr lang="de-DE" sz="2000" dirty="0" smtClean="0"/>
                <a:t>ist Familienprojekt, braucht </a:t>
              </a:r>
              <a:r>
                <a:rPr lang="de-DE" sz="2000" kern="1200" dirty="0" smtClean="0"/>
                <a:t>hohe Bildung</a:t>
              </a:r>
            </a:p>
            <a:p>
              <a:pPr marL="228600" lvl="1" indent="-228600" algn="l" defTabSz="889000">
                <a:lnSpc>
                  <a:spcPct val="90000"/>
                </a:lnSpc>
                <a:spcBef>
                  <a:spcPct val="0"/>
                </a:spcBef>
                <a:spcAft>
                  <a:spcPct val="15000"/>
                </a:spcAft>
                <a:buChar char="•"/>
              </a:pPr>
              <a:r>
                <a:rPr lang="de-DE" sz="2000" dirty="0" smtClean="0"/>
                <a:t>Wert der frühen Bildung wurde entdeckt</a:t>
              </a:r>
              <a:endParaRPr lang="de-DE" sz="2000" kern="1200" dirty="0" smtClean="0"/>
            </a:p>
            <a:p>
              <a:pPr marL="228600" lvl="1" indent="-228600" algn="l" defTabSz="889000">
                <a:lnSpc>
                  <a:spcPct val="90000"/>
                </a:lnSpc>
                <a:spcBef>
                  <a:spcPct val="0"/>
                </a:spcBef>
                <a:spcAft>
                  <a:spcPct val="15000"/>
                </a:spcAft>
                <a:buChar char="•"/>
              </a:pPr>
              <a:endParaRPr lang="de-DE" sz="2000" kern="1200" dirty="0"/>
            </a:p>
          </p:txBody>
        </p:sp>
      </p:grpSp>
      <p:sp>
        <p:nvSpPr>
          <p:cNvPr id="14" name="Freihandform 13"/>
          <p:cNvSpPr/>
          <p:nvPr/>
        </p:nvSpPr>
        <p:spPr>
          <a:xfrm>
            <a:off x="7258111" y="2019587"/>
            <a:ext cx="872637" cy="735614"/>
          </a:xfrm>
          <a:custGeom>
            <a:avLst/>
            <a:gdLst>
              <a:gd name="connsiteX0" fmla="*/ 0 w 890791"/>
              <a:gd name="connsiteY0" fmla="*/ 115116 h 575581"/>
              <a:gd name="connsiteX1" fmla="*/ 603001 w 890791"/>
              <a:gd name="connsiteY1" fmla="*/ 115116 h 575581"/>
              <a:gd name="connsiteX2" fmla="*/ 603001 w 890791"/>
              <a:gd name="connsiteY2" fmla="*/ 0 h 575581"/>
              <a:gd name="connsiteX3" fmla="*/ 890791 w 890791"/>
              <a:gd name="connsiteY3" fmla="*/ 287791 h 575581"/>
              <a:gd name="connsiteX4" fmla="*/ 603001 w 890791"/>
              <a:gd name="connsiteY4" fmla="*/ 575581 h 575581"/>
              <a:gd name="connsiteX5" fmla="*/ 603001 w 890791"/>
              <a:gd name="connsiteY5" fmla="*/ 460465 h 575581"/>
              <a:gd name="connsiteX6" fmla="*/ 0 w 890791"/>
              <a:gd name="connsiteY6" fmla="*/ 460465 h 575581"/>
              <a:gd name="connsiteX7" fmla="*/ 0 w 890791"/>
              <a:gd name="connsiteY7" fmla="*/ 115116 h 57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791" h="575581">
                <a:moveTo>
                  <a:pt x="0" y="115116"/>
                </a:moveTo>
                <a:lnTo>
                  <a:pt x="603001" y="115116"/>
                </a:lnTo>
                <a:lnTo>
                  <a:pt x="603001" y="0"/>
                </a:lnTo>
                <a:lnTo>
                  <a:pt x="890791" y="287791"/>
                </a:lnTo>
                <a:lnTo>
                  <a:pt x="603001" y="575581"/>
                </a:lnTo>
                <a:lnTo>
                  <a:pt x="603001" y="460465"/>
                </a:lnTo>
                <a:lnTo>
                  <a:pt x="0" y="460465"/>
                </a:lnTo>
                <a:lnTo>
                  <a:pt x="0" y="115116"/>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0" tIns="115116" rIns="172673" bIns="115115" numCol="1" spcCol="1270" anchor="ctr" anchorCtr="0">
            <a:noAutofit/>
          </a:bodyPr>
          <a:lstStyle/>
          <a:p>
            <a:pPr lvl="0" algn="ctr" defTabSz="177800">
              <a:lnSpc>
                <a:spcPct val="90000"/>
              </a:lnSpc>
              <a:spcBef>
                <a:spcPct val="0"/>
              </a:spcBef>
              <a:spcAft>
                <a:spcPct val="35000"/>
              </a:spcAft>
            </a:pPr>
            <a:endParaRPr lang="de-DE" sz="400" kern="1200"/>
          </a:p>
        </p:txBody>
      </p:sp>
      <p:sp>
        <p:nvSpPr>
          <p:cNvPr id="4" name="Fußzeilenplatzhalter 3"/>
          <p:cNvSpPr>
            <a:spLocks noGrp="1"/>
          </p:cNvSpPr>
          <p:nvPr>
            <p:ph type="ftr" sz="quarter" idx="11"/>
          </p:nvPr>
        </p:nvSpPr>
        <p:spPr/>
        <p:txBody>
          <a:bodyPr/>
          <a:lstStyle/>
          <a:p>
            <a:r>
              <a:rPr lang="de-DE" smtClean="0"/>
              <a:t>Runder Tisch - Fraktion KG- u. US-Lehrpersonen </a:t>
            </a:r>
            <a:endParaRPr lang="de-DE"/>
          </a:p>
        </p:txBody>
      </p:sp>
      <p:sp>
        <p:nvSpPr>
          <p:cNvPr id="15" name="Foliennummernplatzhalter 14"/>
          <p:cNvSpPr>
            <a:spLocks noGrp="1"/>
          </p:cNvSpPr>
          <p:nvPr>
            <p:ph type="sldNum" sz="quarter" idx="12"/>
          </p:nvPr>
        </p:nvSpPr>
        <p:spPr/>
        <p:txBody>
          <a:bodyPr/>
          <a:lstStyle/>
          <a:p>
            <a:fld id="{BE32F928-72C9-2D4D-A798-16159941E7A7}" type="slidenum">
              <a:rPr lang="de-DE" smtClean="0"/>
              <a:t>4</a:t>
            </a:fld>
            <a:endParaRPr lang="de-DE"/>
          </a:p>
        </p:txBody>
      </p:sp>
    </p:spTree>
    <p:extLst>
      <p:ext uri="{BB962C8B-B14F-4D97-AF65-F5344CB8AC3E}">
        <p14:creationId xmlns:p14="http://schemas.microsoft.com/office/powerpoint/2010/main" val="1709428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58263" y="708668"/>
            <a:ext cx="11598308" cy="824841"/>
          </a:xfrm>
          <a:prstGeom prst="rect">
            <a:avLst/>
          </a:prstGeom>
          <a:noFill/>
        </p:spPr>
        <p:txBody>
          <a:bodyPr wrap="square" rtlCol="0">
            <a:spAutoFit/>
          </a:bodyPr>
          <a:lstStyle/>
          <a:p>
            <a:pPr marL="742950" indent="-742950">
              <a:lnSpc>
                <a:spcPct val="170000"/>
              </a:lnSpc>
              <a:buAutoNum type="arabicPeriod" startAt="2"/>
            </a:pPr>
            <a:r>
              <a:rPr lang="de-DE" sz="2800" dirty="0">
                <a:solidFill>
                  <a:srgbClr val="0432FF"/>
                </a:solidFill>
              </a:rPr>
              <a:t>Bedeutung des Spiels für das Lernen </a:t>
            </a:r>
            <a:r>
              <a:rPr lang="mr-IN" sz="2800" dirty="0">
                <a:solidFill>
                  <a:srgbClr val="0432FF"/>
                </a:solidFill>
              </a:rPr>
              <a:t>–</a:t>
            </a:r>
            <a:r>
              <a:rPr lang="de-DE" sz="2800" dirty="0">
                <a:solidFill>
                  <a:srgbClr val="0432FF"/>
                </a:solidFill>
              </a:rPr>
              <a:t> </a:t>
            </a:r>
            <a:r>
              <a:rPr lang="de-DE" sz="2800" dirty="0" smtClean="0">
                <a:solidFill>
                  <a:srgbClr val="0432FF"/>
                </a:solidFill>
              </a:rPr>
              <a:t> entwicklungspsychologische </a:t>
            </a:r>
            <a:r>
              <a:rPr lang="de-DE" sz="2800" dirty="0">
                <a:solidFill>
                  <a:srgbClr val="0432FF"/>
                </a:solidFill>
              </a:rPr>
              <a:t>Sicht</a:t>
            </a:r>
          </a:p>
        </p:txBody>
      </p:sp>
      <p:graphicFrame>
        <p:nvGraphicFramePr>
          <p:cNvPr id="8" name="Tabelle 7"/>
          <p:cNvGraphicFramePr>
            <a:graphicFrameLocks noGrp="1"/>
          </p:cNvGraphicFramePr>
          <p:nvPr>
            <p:extLst>
              <p:ext uri="{D42A27DB-BD31-4B8C-83A1-F6EECF244321}">
                <p14:modId xmlns:p14="http://schemas.microsoft.com/office/powerpoint/2010/main" val="1418391037"/>
              </p:ext>
            </p:extLst>
          </p:nvPr>
        </p:nvGraphicFramePr>
        <p:xfrm>
          <a:off x="699052" y="1876099"/>
          <a:ext cx="10793895" cy="4017917"/>
        </p:xfrm>
        <a:graphic>
          <a:graphicData uri="http://schemas.openxmlformats.org/drawingml/2006/table">
            <a:tbl>
              <a:tblPr firstRow="1" bandRow="1">
                <a:tableStyleId>{0505E3EF-67EA-436B-97B2-0124C06EBD24}</a:tableStyleId>
              </a:tblPr>
              <a:tblGrid>
                <a:gridCol w="2265412"/>
                <a:gridCol w="6531428"/>
                <a:gridCol w="1997055"/>
              </a:tblGrid>
              <a:tr h="1495697">
                <a:tc>
                  <a:txBody>
                    <a:bodyPr/>
                    <a:lstStyle/>
                    <a:p>
                      <a:r>
                        <a:rPr lang="de-DE" sz="2000" dirty="0" smtClean="0">
                          <a:latin typeface="Arial" charset="0"/>
                          <a:ea typeface="Arial" charset="0"/>
                          <a:cs typeface="Arial" charset="0"/>
                        </a:rPr>
                        <a:t>KOGNITIVE </a:t>
                      </a:r>
                    </a:p>
                    <a:p>
                      <a:r>
                        <a:rPr lang="de-DE" sz="2000" dirty="0" smtClean="0">
                          <a:latin typeface="Arial" charset="0"/>
                          <a:ea typeface="Arial" charset="0"/>
                          <a:cs typeface="Arial" charset="0"/>
                        </a:rPr>
                        <a:t>KOMPETENZEN</a:t>
                      </a:r>
                      <a:endParaRPr lang="de-DE" sz="2000" dirty="0">
                        <a:latin typeface="Arial" charset="0"/>
                        <a:ea typeface="Arial" charset="0"/>
                        <a:cs typeface="Arial" charset="0"/>
                      </a:endParaRPr>
                    </a:p>
                  </a:txBody>
                  <a:tcPr>
                    <a:solidFill>
                      <a:schemeClr val="accent5">
                        <a:lumMod val="20000"/>
                        <a:lumOff val="80000"/>
                      </a:schemeClr>
                    </a:solidFill>
                  </a:tcPr>
                </a:tc>
                <a:tc>
                  <a:txBody>
                    <a:bodyPr/>
                    <a:lstStyle/>
                    <a:p>
                      <a:pPr marL="342900" indent="-342900">
                        <a:buFont typeface="Arial" charset="0"/>
                        <a:buChar char="•"/>
                      </a:pPr>
                      <a:r>
                        <a:rPr lang="de-DE" sz="2000" b="0" dirty="0" smtClean="0">
                          <a:latin typeface="Arial" charset="0"/>
                          <a:ea typeface="Arial" charset="0"/>
                          <a:cs typeface="Arial" charset="0"/>
                        </a:rPr>
                        <a:t>Schlussfolgern,</a:t>
                      </a:r>
                      <a:r>
                        <a:rPr lang="de-DE" sz="2000" b="0" baseline="0" dirty="0" smtClean="0">
                          <a:latin typeface="Arial" charset="0"/>
                          <a:ea typeface="Arial" charset="0"/>
                          <a:cs typeface="Arial" charset="0"/>
                        </a:rPr>
                        <a:t> </a:t>
                      </a:r>
                      <a:r>
                        <a:rPr lang="de-DE" sz="2000" b="0" dirty="0" smtClean="0">
                          <a:latin typeface="Arial" charset="0"/>
                          <a:ea typeface="Arial" charset="0"/>
                          <a:cs typeface="Arial" charset="0"/>
                        </a:rPr>
                        <a:t>Konzepte</a:t>
                      </a:r>
                      <a:r>
                        <a:rPr lang="de-DE" sz="2000" b="0" baseline="0" dirty="0" smtClean="0">
                          <a:latin typeface="Arial" charset="0"/>
                          <a:ea typeface="Arial" charset="0"/>
                          <a:cs typeface="Arial" charset="0"/>
                        </a:rPr>
                        <a:t> bilden, Wissen erwerben, ordnen, hierarchisieren, Konstrukte bilden</a:t>
                      </a:r>
                    </a:p>
                    <a:p>
                      <a:pPr marL="342900" indent="-342900">
                        <a:buFont typeface="Arial" charset="0"/>
                        <a:buChar char="•"/>
                      </a:pPr>
                      <a:r>
                        <a:rPr lang="de-DE" sz="2000" b="0" dirty="0" smtClean="0">
                          <a:latin typeface="Arial" charset="0"/>
                          <a:ea typeface="Arial" charset="0"/>
                          <a:cs typeface="Arial" charset="0"/>
                        </a:rPr>
                        <a:t>Sich und das Lernen reflektieren</a:t>
                      </a:r>
                      <a:r>
                        <a:rPr lang="de-DE" sz="2000" b="0" baseline="0" dirty="0" smtClean="0">
                          <a:latin typeface="Arial" charset="0"/>
                          <a:ea typeface="Arial" charset="0"/>
                          <a:cs typeface="Arial" charset="0"/>
                        </a:rPr>
                        <a:t> </a:t>
                      </a:r>
                    </a:p>
                    <a:p>
                      <a:pPr marL="342900" indent="-342900">
                        <a:buFont typeface="Arial" charset="0"/>
                        <a:buChar char="•"/>
                      </a:pPr>
                      <a:r>
                        <a:rPr lang="de-DE" sz="2000" b="0" baseline="0" dirty="0" smtClean="0">
                          <a:latin typeface="Arial" charset="0"/>
                          <a:ea typeface="Arial" charset="0"/>
                          <a:cs typeface="Arial" charset="0"/>
                        </a:rPr>
                        <a:t>Exekutive Funktionen</a:t>
                      </a:r>
                      <a:endParaRPr lang="de-DE" sz="2000" b="0" dirty="0" smtClean="0">
                        <a:latin typeface="Arial" charset="0"/>
                        <a:ea typeface="Arial" charset="0"/>
                        <a:cs typeface="Arial" charset="0"/>
                      </a:endParaRPr>
                    </a:p>
                  </a:txBody>
                  <a:tcPr>
                    <a:solidFill>
                      <a:schemeClr val="accent5">
                        <a:lumMod val="20000"/>
                        <a:lumOff val="80000"/>
                      </a:schemeClr>
                    </a:solidFill>
                  </a:tcPr>
                </a:tc>
                <a:tc>
                  <a:txBody>
                    <a:bodyPr/>
                    <a:lstStyle/>
                    <a:p>
                      <a:pPr marL="285750" indent="-285750">
                        <a:buFont typeface="Arial" charset="0"/>
                        <a:buChar char="•"/>
                      </a:pPr>
                      <a:r>
                        <a:rPr lang="de-CH" sz="1800" b="0" dirty="0" smtClean="0">
                          <a:latin typeface="Arial" charset="0"/>
                          <a:ea typeface="Arial" charset="0"/>
                          <a:cs typeface="Arial" charset="0"/>
                        </a:rPr>
                        <a:t>Lernstrategien</a:t>
                      </a:r>
                      <a:r>
                        <a:rPr lang="de-CH" sz="1800" b="0" baseline="0" dirty="0" smtClean="0">
                          <a:latin typeface="Arial" charset="0"/>
                          <a:ea typeface="Arial" charset="0"/>
                          <a:cs typeface="Arial" charset="0"/>
                        </a:rPr>
                        <a:t> </a:t>
                      </a:r>
                      <a:endParaRPr lang="de-CH" sz="1800" b="0" dirty="0" smtClean="0">
                        <a:latin typeface="Arial" charset="0"/>
                        <a:ea typeface="Arial" charset="0"/>
                        <a:cs typeface="Arial" charset="0"/>
                      </a:endParaRPr>
                    </a:p>
                    <a:p>
                      <a:pPr marL="285750" indent="-285750">
                        <a:buFont typeface="Arial" charset="0"/>
                        <a:buChar char="•"/>
                      </a:pPr>
                      <a:r>
                        <a:rPr lang="de-CH" sz="1800" b="0" dirty="0" smtClean="0">
                          <a:latin typeface="Arial" charset="0"/>
                          <a:ea typeface="Arial" charset="0"/>
                          <a:cs typeface="Arial" charset="0"/>
                        </a:rPr>
                        <a:t>Perspektiven-übernahme</a:t>
                      </a:r>
                    </a:p>
                    <a:p>
                      <a:pPr marL="285750" indent="-285750">
                        <a:buFont typeface="Arial" charset="0"/>
                        <a:buChar char="•"/>
                      </a:pPr>
                      <a:r>
                        <a:rPr lang="de-CH" sz="1800" b="0" dirty="0" smtClean="0">
                          <a:latin typeface="Arial" charset="0"/>
                          <a:ea typeface="Arial" charset="0"/>
                          <a:cs typeface="Arial" charset="0"/>
                        </a:rPr>
                        <a:t>Sprache</a:t>
                      </a:r>
                      <a:r>
                        <a:rPr lang="de-CH" sz="1800" b="0" baseline="0" dirty="0" smtClean="0">
                          <a:latin typeface="Arial" charset="0"/>
                          <a:ea typeface="Arial" charset="0"/>
                          <a:cs typeface="Arial" charset="0"/>
                        </a:rPr>
                        <a:t> </a:t>
                      </a:r>
                      <a:endParaRPr lang="de-CH" sz="1800" b="0" dirty="0" smtClean="0">
                        <a:latin typeface="Arial" charset="0"/>
                        <a:ea typeface="Arial" charset="0"/>
                        <a:cs typeface="Arial" charset="0"/>
                      </a:endParaRPr>
                    </a:p>
                    <a:p>
                      <a:pPr marL="0" indent="0">
                        <a:buFont typeface="Arial" panose="020B0604020202020204" pitchFamily="34" charset="0"/>
                        <a:buNone/>
                      </a:pPr>
                      <a:endParaRPr lang="de-CH" sz="2000" b="0" dirty="0" smtClean="0">
                        <a:latin typeface="Arial" charset="0"/>
                        <a:ea typeface="Arial" charset="0"/>
                        <a:cs typeface="Arial" charset="0"/>
                      </a:endParaRPr>
                    </a:p>
                  </a:txBody>
                  <a:tcPr>
                    <a:solidFill>
                      <a:schemeClr val="accent5">
                        <a:lumMod val="20000"/>
                        <a:lumOff val="80000"/>
                      </a:schemeClr>
                    </a:solidFill>
                  </a:tcPr>
                </a:tc>
              </a:tr>
              <a:tr h="1516380">
                <a:tc>
                  <a:txBody>
                    <a:bodyPr/>
                    <a:lstStyle/>
                    <a:p>
                      <a:r>
                        <a:rPr lang="de-DE" sz="2000" b="1" dirty="0" smtClean="0">
                          <a:latin typeface="Arial" charset="0"/>
                          <a:ea typeface="Arial" charset="0"/>
                          <a:cs typeface="Arial" charset="0"/>
                        </a:rPr>
                        <a:t>EMOTIONALE </a:t>
                      </a:r>
                    </a:p>
                    <a:p>
                      <a:r>
                        <a:rPr lang="de-DE" sz="2000" b="1" dirty="0" smtClean="0">
                          <a:latin typeface="Arial" charset="0"/>
                          <a:ea typeface="Arial" charset="0"/>
                          <a:cs typeface="Arial" charset="0"/>
                        </a:rPr>
                        <a:t>KOMPETENZEN</a:t>
                      </a:r>
                    </a:p>
                    <a:p>
                      <a:endParaRPr lang="de-DE" sz="2000" dirty="0" smtClean="0">
                        <a:latin typeface="Arial" charset="0"/>
                        <a:ea typeface="Arial" charset="0"/>
                        <a:cs typeface="Arial" charset="0"/>
                      </a:endParaRPr>
                    </a:p>
                    <a:p>
                      <a:endParaRPr lang="de-DE" sz="2000" dirty="0">
                        <a:latin typeface="Arial" charset="0"/>
                        <a:ea typeface="Arial" charset="0"/>
                        <a:cs typeface="Arial" charset="0"/>
                      </a:endParaRPr>
                    </a:p>
                  </a:txBody>
                  <a:tcPr>
                    <a:solidFill>
                      <a:schemeClr val="accent2">
                        <a:lumMod val="20000"/>
                        <a:lumOff val="80000"/>
                      </a:schemeClr>
                    </a:solidFill>
                  </a:tcPr>
                </a:tc>
                <a:tc>
                  <a:txBody>
                    <a:bodyPr/>
                    <a:lstStyle/>
                    <a:p>
                      <a:pPr marL="342900" indent="-342900">
                        <a:buFont typeface="Arial" charset="0"/>
                        <a:buChar char="•"/>
                      </a:pPr>
                      <a:r>
                        <a:rPr lang="de-DE" sz="2000" dirty="0" smtClean="0">
                          <a:latin typeface="Arial" charset="0"/>
                          <a:ea typeface="Arial" charset="0"/>
                          <a:cs typeface="Arial" charset="0"/>
                        </a:rPr>
                        <a:t>Emotionen kanalisieren, kontrollieren, erkennen,</a:t>
                      </a:r>
                      <a:r>
                        <a:rPr lang="de-DE" sz="2000" baseline="0" dirty="0" smtClean="0">
                          <a:latin typeface="Arial" charset="0"/>
                          <a:ea typeface="Arial" charset="0"/>
                          <a:cs typeface="Arial" charset="0"/>
                        </a:rPr>
                        <a:t> verstehen, zeigen</a:t>
                      </a:r>
                    </a:p>
                    <a:p>
                      <a:pPr marL="342900" marR="0" indent="-342900" algn="l" defTabSz="914400" rtl="0" eaLnBrk="1" fontAlgn="auto" latinLnBrk="0" hangingPunct="1">
                        <a:lnSpc>
                          <a:spcPct val="100000"/>
                        </a:lnSpc>
                        <a:spcBef>
                          <a:spcPts val="0"/>
                        </a:spcBef>
                        <a:spcAft>
                          <a:spcPts val="0"/>
                        </a:spcAft>
                        <a:buClrTx/>
                        <a:buSzTx/>
                        <a:buFont typeface="Arial" charset="0"/>
                        <a:buChar char="•"/>
                        <a:tabLst/>
                        <a:defRPr/>
                      </a:pPr>
                      <a:r>
                        <a:rPr lang="de-DE" sz="2000" b="0" i="0" kern="1200" dirty="0" smtClean="0">
                          <a:solidFill>
                            <a:schemeClr val="dk1"/>
                          </a:solidFill>
                          <a:effectLst/>
                          <a:latin typeface="Arial" charset="0"/>
                          <a:ea typeface="Arial" charset="0"/>
                          <a:cs typeface="Arial" charset="0"/>
                        </a:rPr>
                        <a:t>kurzfristige Wünsche aufschieben,</a:t>
                      </a:r>
                      <a:r>
                        <a:rPr lang="de-DE" sz="2000" b="0" i="0" kern="1200" baseline="0" dirty="0" smtClean="0">
                          <a:solidFill>
                            <a:schemeClr val="dk1"/>
                          </a:solidFill>
                          <a:effectLst/>
                          <a:latin typeface="Arial" charset="0"/>
                          <a:ea typeface="Arial" charset="0"/>
                          <a:cs typeface="Arial" charset="0"/>
                        </a:rPr>
                        <a:t> </a:t>
                      </a:r>
                      <a:r>
                        <a:rPr lang="de-DE" sz="2000" b="0" i="0" kern="1200" dirty="0" smtClean="0">
                          <a:solidFill>
                            <a:schemeClr val="dk1"/>
                          </a:solidFill>
                          <a:effectLst/>
                          <a:latin typeface="Arial" charset="0"/>
                          <a:ea typeface="Arial" charset="0"/>
                          <a:cs typeface="Arial" charset="0"/>
                        </a:rPr>
                        <a:t>längerfristige Ziele verfolgen</a:t>
                      </a:r>
                      <a:endParaRPr lang="de-DE" sz="2400" dirty="0" smtClean="0">
                        <a:latin typeface="Arial" charset="0"/>
                        <a:ea typeface="Arial" charset="0"/>
                        <a:cs typeface="Arial" charset="0"/>
                      </a:endParaRPr>
                    </a:p>
                  </a:txBody>
                  <a:tcPr>
                    <a:solidFill>
                      <a:schemeClr val="accent2">
                        <a:lumMod val="20000"/>
                        <a:lumOff val="80000"/>
                      </a:schemeClr>
                    </a:solidFill>
                  </a:tcPr>
                </a:tc>
                <a:tc>
                  <a:txBody>
                    <a:bodyPr/>
                    <a:lstStyle/>
                    <a:p>
                      <a:pPr marL="285750" indent="-285750">
                        <a:buFont typeface="Arial" charset="0"/>
                        <a:buChar char="•"/>
                      </a:pPr>
                      <a:r>
                        <a:rPr lang="de-DE" sz="1800" dirty="0" smtClean="0">
                          <a:latin typeface="Arial" charset="0"/>
                          <a:ea typeface="Arial" charset="0"/>
                          <a:cs typeface="Arial" charset="0"/>
                        </a:rPr>
                        <a:t>Emotions-regulation</a:t>
                      </a:r>
                      <a:r>
                        <a:rPr lang="de-DE" sz="1800" baseline="0" dirty="0" smtClean="0">
                          <a:latin typeface="Arial" charset="0"/>
                          <a:ea typeface="Arial" charset="0"/>
                          <a:cs typeface="Arial" charset="0"/>
                        </a:rPr>
                        <a:t>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de-DE" sz="1800" dirty="0" smtClean="0">
                          <a:latin typeface="Arial" charset="0"/>
                          <a:ea typeface="Arial" charset="0"/>
                          <a:cs typeface="Arial" charset="0"/>
                        </a:rPr>
                        <a:t>Frustrations-toleranz</a:t>
                      </a:r>
                    </a:p>
                    <a:p>
                      <a:endParaRPr lang="de-DE" sz="2000" dirty="0">
                        <a:latin typeface="Arial" charset="0"/>
                        <a:ea typeface="Arial" charset="0"/>
                        <a:cs typeface="Arial" charset="0"/>
                      </a:endParaRPr>
                    </a:p>
                  </a:txBody>
                  <a:tcPr>
                    <a:solidFill>
                      <a:schemeClr val="accent2">
                        <a:lumMod val="20000"/>
                        <a:lumOff val="80000"/>
                      </a:schemeClr>
                    </a:solidFill>
                  </a:tcPr>
                </a:tc>
              </a:tr>
              <a:tr h="963386">
                <a:tc>
                  <a:txBody>
                    <a:bodyPr/>
                    <a:lstStyle/>
                    <a:p>
                      <a:r>
                        <a:rPr lang="de-DE" sz="2000" b="1" dirty="0" smtClean="0">
                          <a:latin typeface="Arial" charset="0"/>
                          <a:ea typeface="Arial" charset="0"/>
                          <a:cs typeface="Arial" charset="0"/>
                        </a:rPr>
                        <a:t>SOZIALE </a:t>
                      </a:r>
                    </a:p>
                    <a:p>
                      <a:r>
                        <a:rPr lang="de-DE" sz="2000" b="1" dirty="0" smtClean="0">
                          <a:latin typeface="Arial" charset="0"/>
                          <a:ea typeface="Arial" charset="0"/>
                          <a:cs typeface="Arial" charset="0"/>
                        </a:rPr>
                        <a:t>KOMPETENZEN</a:t>
                      </a:r>
                      <a:endParaRPr lang="de-DE" sz="2000" b="1" dirty="0">
                        <a:latin typeface="Arial" charset="0"/>
                        <a:ea typeface="Arial" charset="0"/>
                        <a:cs typeface="Arial" charset="0"/>
                      </a:endParaRPr>
                    </a:p>
                  </a:txBody>
                  <a:tcPr>
                    <a:solidFill>
                      <a:schemeClr val="accent6">
                        <a:lumMod val="20000"/>
                        <a:lumOff val="80000"/>
                      </a:schemeClr>
                    </a:solidFill>
                  </a:tcPr>
                </a:tc>
                <a:tc>
                  <a:txBody>
                    <a:bodyPr/>
                    <a:lstStyle/>
                    <a:p>
                      <a:pPr marL="342900" indent="-342900">
                        <a:buFont typeface="Arial" charset="0"/>
                        <a:buChar char="•"/>
                      </a:pPr>
                      <a:r>
                        <a:rPr lang="de-DE" sz="2000" dirty="0" smtClean="0">
                          <a:latin typeface="Arial" charset="0"/>
                          <a:ea typeface="Arial" charset="0"/>
                          <a:cs typeface="Arial" charset="0"/>
                        </a:rPr>
                        <a:t>Koordination von Spielhandlungen</a:t>
                      </a:r>
                    </a:p>
                    <a:p>
                      <a:pPr marL="342900" indent="-342900">
                        <a:buFont typeface="Arial" charset="0"/>
                        <a:buChar char="•"/>
                      </a:pPr>
                      <a:r>
                        <a:rPr lang="de-DE" sz="2000" dirty="0" smtClean="0">
                          <a:latin typeface="Arial" charset="0"/>
                          <a:ea typeface="Arial" charset="0"/>
                          <a:cs typeface="Arial" charset="0"/>
                        </a:rPr>
                        <a:t>Verantwortungsübernahme</a:t>
                      </a:r>
                    </a:p>
                    <a:p>
                      <a:pPr marL="342900" indent="-342900">
                        <a:buFont typeface="Arial" charset="0"/>
                        <a:buChar char="•"/>
                      </a:pPr>
                      <a:endParaRPr lang="de-DE" sz="2000" dirty="0">
                        <a:latin typeface="Arial" charset="0"/>
                        <a:ea typeface="Arial" charset="0"/>
                        <a:cs typeface="Arial" charset="0"/>
                      </a:endParaRPr>
                    </a:p>
                  </a:txBody>
                  <a:tcPr>
                    <a:solidFill>
                      <a:schemeClr val="accent6">
                        <a:lumMod val="20000"/>
                        <a:lumOff val="80000"/>
                      </a:schemeClr>
                    </a:solidFill>
                  </a:tcPr>
                </a:tc>
                <a:tc>
                  <a:txBody>
                    <a:bodyPr/>
                    <a:lstStyle/>
                    <a:p>
                      <a:pPr marL="285750" indent="-285750">
                        <a:buFont typeface="Arial" charset="0"/>
                        <a:buChar char="•"/>
                      </a:pPr>
                      <a:r>
                        <a:rPr lang="de-DE" sz="1800" dirty="0" smtClean="0">
                          <a:latin typeface="Arial" charset="0"/>
                          <a:ea typeface="Arial" charset="0"/>
                          <a:cs typeface="Arial" charset="0"/>
                        </a:rPr>
                        <a:t>Moral</a:t>
                      </a:r>
                    </a:p>
                    <a:p>
                      <a:pPr marL="285750" indent="-285750">
                        <a:buFont typeface="Arial" charset="0"/>
                        <a:buChar char="•"/>
                      </a:pPr>
                      <a:r>
                        <a:rPr lang="de-DE" sz="1800" dirty="0" smtClean="0">
                          <a:latin typeface="Arial" charset="0"/>
                          <a:ea typeface="Arial" charset="0"/>
                          <a:cs typeface="Arial" charset="0"/>
                        </a:rPr>
                        <a:t>Gruppenmit-glied werden</a:t>
                      </a:r>
                      <a:endParaRPr lang="de-DE" sz="1800" dirty="0">
                        <a:latin typeface="Arial" charset="0"/>
                        <a:ea typeface="Arial" charset="0"/>
                        <a:cs typeface="Arial" charset="0"/>
                      </a:endParaRPr>
                    </a:p>
                  </a:txBody>
                  <a:tcPr>
                    <a:solidFill>
                      <a:schemeClr val="accent6">
                        <a:lumMod val="20000"/>
                        <a:lumOff val="80000"/>
                      </a:schemeClr>
                    </a:solidFill>
                  </a:tcPr>
                </a:tc>
              </a:tr>
            </a:tbl>
          </a:graphicData>
        </a:graphic>
      </p:graphicFrame>
      <p:sp>
        <p:nvSpPr>
          <p:cNvPr id="4" name="Fußzeilenplatzhalter 3"/>
          <p:cNvSpPr>
            <a:spLocks noGrp="1"/>
          </p:cNvSpPr>
          <p:nvPr>
            <p:ph type="ftr" sz="quarter" idx="11"/>
          </p:nvPr>
        </p:nvSpPr>
        <p:spPr/>
        <p:txBody>
          <a:bodyPr/>
          <a:lstStyle/>
          <a:p>
            <a:r>
              <a:rPr lang="de-DE" smtClean="0"/>
              <a:t>Runder Tisch - Fraktion KG- u. US-Lehrpersonen </a:t>
            </a:r>
            <a:endParaRPr lang="de-DE"/>
          </a:p>
        </p:txBody>
      </p:sp>
      <p:sp>
        <p:nvSpPr>
          <p:cNvPr id="5" name="Foliennummernplatzhalter 4"/>
          <p:cNvSpPr>
            <a:spLocks noGrp="1"/>
          </p:cNvSpPr>
          <p:nvPr>
            <p:ph type="sldNum" sz="quarter" idx="12"/>
          </p:nvPr>
        </p:nvSpPr>
        <p:spPr/>
        <p:txBody>
          <a:bodyPr/>
          <a:lstStyle/>
          <a:p>
            <a:fld id="{BE32F928-72C9-2D4D-A798-16159941E7A7}" type="slidenum">
              <a:rPr lang="de-DE" smtClean="0"/>
              <a:t>5</a:t>
            </a:fld>
            <a:endParaRPr lang="de-DE"/>
          </a:p>
        </p:txBody>
      </p:sp>
    </p:spTree>
    <p:extLst>
      <p:ext uri="{BB962C8B-B14F-4D97-AF65-F5344CB8AC3E}">
        <p14:creationId xmlns:p14="http://schemas.microsoft.com/office/powerpoint/2010/main" val="744233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3787" y="274993"/>
            <a:ext cx="11000013" cy="1302982"/>
          </a:xfrm>
        </p:spPr>
        <p:txBody>
          <a:bodyPr>
            <a:normAutofit fontScale="90000"/>
          </a:bodyPr>
          <a:lstStyle/>
          <a:p>
            <a:pPr algn="ctr">
              <a:lnSpc>
                <a:spcPct val="150000"/>
              </a:lnSpc>
            </a:pPr>
            <a:r>
              <a:rPr lang="de-DE" sz="3600" b="1" dirty="0" smtClean="0">
                <a:solidFill>
                  <a:srgbClr val="0432FF"/>
                </a:solidFill>
              </a:rPr>
              <a:t>Frühe Bildung: </a:t>
            </a:r>
            <a:br>
              <a:rPr lang="de-DE" sz="3600" b="1" dirty="0" smtClean="0">
                <a:solidFill>
                  <a:srgbClr val="0432FF"/>
                </a:solidFill>
              </a:rPr>
            </a:br>
            <a:r>
              <a:rPr lang="de-DE" sz="3600" b="1" dirty="0" smtClean="0">
                <a:solidFill>
                  <a:srgbClr val="0432FF"/>
                </a:solidFill>
              </a:rPr>
              <a:t>Der Beginn der Bildungslaufbahn wurde in den KG verlegt</a:t>
            </a:r>
            <a:endParaRPr lang="de-DE" sz="3600" b="1" dirty="0">
              <a:solidFill>
                <a:srgbClr val="0432FF"/>
              </a:solidFill>
            </a:endParaRPr>
          </a:p>
        </p:txBody>
      </p:sp>
      <p:sp>
        <p:nvSpPr>
          <p:cNvPr id="3" name="Inhaltsplatzhalter 2"/>
          <p:cNvSpPr>
            <a:spLocks noGrp="1"/>
          </p:cNvSpPr>
          <p:nvPr>
            <p:ph idx="1"/>
          </p:nvPr>
        </p:nvSpPr>
        <p:spPr>
          <a:xfrm>
            <a:off x="1110343" y="1877786"/>
            <a:ext cx="10243457" cy="5143500"/>
          </a:xfrm>
        </p:spPr>
        <p:txBody>
          <a:bodyPr/>
          <a:lstStyle/>
          <a:p>
            <a:pPr marL="0" indent="0">
              <a:lnSpc>
                <a:spcPct val="100000"/>
              </a:lnSpc>
              <a:buNone/>
            </a:pPr>
            <a:r>
              <a:rPr lang="de-DE" dirty="0"/>
              <a:t>Mit dem Eintritt in den Kindergarten </a:t>
            </a:r>
            <a:r>
              <a:rPr lang="de-DE" dirty="0" smtClean="0"/>
              <a:t>beginnt </a:t>
            </a:r>
            <a:r>
              <a:rPr lang="de-DE" dirty="0"/>
              <a:t>für das Kind die </a:t>
            </a:r>
            <a:r>
              <a:rPr lang="de-DE" dirty="0" smtClean="0"/>
              <a:t>Bildungslaufbahn </a:t>
            </a:r>
            <a:r>
              <a:rPr lang="de-DE" dirty="0"/>
              <a:t>in der Volksschule. </a:t>
            </a:r>
            <a:r>
              <a:rPr lang="de-DE" dirty="0" smtClean="0"/>
              <a:t>Wie junge Kinder gebildet werden können, dazu gibt es wissenschaftliche Erkenntnisse!</a:t>
            </a:r>
            <a:endParaRPr lang="de-DE" dirty="0"/>
          </a:p>
        </p:txBody>
      </p:sp>
      <p:sp>
        <p:nvSpPr>
          <p:cNvPr id="6" name="Fußzeilenplatzhalter 5"/>
          <p:cNvSpPr>
            <a:spLocks noGrp="1"/>
          </p:cNvSpPr>
          <p:nvPr>
            <p:ph type="ftr" sz="quarter" idx="11"/>
          </p:nvPr>
        </p:nvSpPr>
        <p:spPr/>
        <p:txBody>
          <a:bodyPr/>
          <a:lstStyle/>
          <a:p>
            <a:r>
              <a:rPr lang="de-DE" smtClean="0"/>
              <a:t>Runder Tisch - Fraktion KG- u. US-Lehrpersonen </a:t>
            </a:r>
            <a:endParaRPr lang="de-DE"/>
          </a:p>
        </p:txBody>
      </p:sp>
      <p:sp>
        <p:nvSpPr>
          <p:cNvPr id="7" name="Foliennummernplatzhalter 6"/>
          <p:cNvSpPr>
            <a:spLocks noGrp="1"/>
          </p:cNvSpPr>
          <p:nvPr>
            <p:ph type="sldNum" sz="quarter" idx="12"/>
          </p:nvPr>
        </p:nvSpPr>
        <p:spPr/>
        <p:txBody>
          <a:bodyPr/>
          <a:lstStyle/>
          <a:p>
            <a:fld id="{BE32F928-72C9-2D4D-A798-16159941E7A7}" type="slidenum">
              <a:rPr lang="de-DE" smtClean="0"/>
              <a:t>6</a:t>
            </a:fld>
            <a:endParaRPr lang="de-DE"/>
          </a:p>
        </p:txBody>
      </p:sp>
    </p:spTree>
    <p:extLst>
      <p:ext uri="{BB962C8B-B14F-4D97-AF65-F5344CB8AC3E}">
        <p14:creationId xmlns:p14="http://schemas.microsoft.com/office/powerpoint/2010/main" val="854719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003800" y="838200"/>
            <a:ext cx="6350000" cy="5338763"/>
          </a:xfrm>
        </p:spPr>
        <p:txBody>
          <a:bodyPr/>
          <a:lstStyle/>
          <a:p>
            <a:pPr>
              <a:lnSpc>
                <a:spcPct val="150000"/>
              </a:lnSpc>
            </a:pPr>
            <a:r>
              <a:rPr lang="de-DE" dirty="0" smtClean="0"/>
              <a:t>Diese Vorstellung von früher Förderung ist nicht gemeint!</a:t>
            </a:r>
            <a:endParaRPr lang="de-DE" dirty="0"/>
          </a:p>
        </p:txBody>
      </p:sp>
      <p:sp>
        <p:nvSpPr>
          <p:cNvPr id="5" name="Fußzeilenplatzhalter 4"/>
          <p:cNvSpPr>
            <a:spLocks noGrp="1"/>
          </p:cNvSpPr>
          <p:nvPr>
            <p:ph type="ftr" sz="quarter" idx="11"/>
          </p:nvPr>
        </p:nvSpPr>
        <p:spPr/>
        <p:txBody>
          <a:bodyPr/>
          <a:lstStyle/>
          <a:p>
            <a:r>
              <a:rPr lang="de-DE" smtClean="0"/>
              <a:t>Runder Tisch - Fraktion KG- u. US-Lehrpersonen </a:t>
            </a:r>
            <a:endParaRPr lang="de-DE"/>
          </a:p>
        </p:txBody>
      </p:sp>
      <p:sp>
        <p:nvSpPr>
          <p:cNvPr id="6" name="Foliennummernplatzhalter 5"/>
          <p:cNvSpPr>
            <a:spLocks noGrp="1"/>
          </p:cNvSpPr>
          <p:nvPr>
            <p:ph type="sldNum" sz="quarter" idx="12"/>
          </p:nvPr>
        </p:nvSpPr>
        <p:spPr/>
        <p:txBody>
          <a:bodyPr/>
          <a:lstStyle/>
          <a:p>
            <a:fld id="{BE32F928-72C9-2D4D-A798-16159941E7A7}" type="slidenum">
              <a:rPr lang="de-DE" smtClean="0"/>
              <a:t>7</a:t>
            </a:fld>
            <a:endParaRPr lang="de-DE"/>
          </a:p>
        </p:txBody>
      </p:sp>
    </p:spTree>
    <p:extLst>
      <p:ext uri="{BB962C8B-B14F-4D97-AF65-F5344CB8AC3E}">
        <p14:creationId xmlns:p14="http://schemas.microsoft.com/office/powerpoint/2010/main" val="37637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6571" y="365125"/>
            <a:ext cx="11027229" cy="1325563"/>
          </a:xfrm>
        </p:spPr>
        <p:txBody>
          <a:bodyPr>
            <a:normAutofit/>
          </a:bodyPr>
          <a:lstStyle/>
          <a:p>
            <a:pPr algn="ctr"/>
            <a:r>
              <a:rPr lang="de-DE" sz="3200" b="1" dirty="0" smtClean="0">
                <a:solidFill>
                  <a:srgbClr val="0432FF"/>
                </a:solidFill>
              </a:rPr>
              <a:t>Frühe Bildung: „Kinder sollen früh gefördert werden!“</a:t>
            </a:r>
            <a:endParaRPr lang="de-DE" sz="3200" b="1" dirty="0">
              <a:solidFill>
                <a:srgbClr val="0432FF"/>
              </a:solidFill>
            </a:endParaRPr>
          </a:p>
        </p:txBody>
      </p:sp>
      <p:sp>
        <p:nvSpPr>
          <p:cNvPr id="3" name="Inhaltsplatzhalter 2"/>
          <p:cNvSpPr>
            <a:spLocks noGrp="1"/>
          </p:cNvSpPr>
          <p:nvPr>
            <p:ph idx="1"/>
          </p:nvPr>
        </p:nvSpPr>
        <p:spPr>
          <a:xfrm>
            <a:off x="604157" y="1552576"/>
            <a:ext cx="11185071" cy="5032375"/>
          </a:xfrm>
        </p:spPr>
        <p:txBody>
          <a:bodyPr>
            <a:normAutofit fontScale="85000" lnSpcReduction="20000"/>
          </a:bodyPr>
          <a:lstStyle/>
          <a:p>
            <a:pPr>
              <a:lnSpc>
                <a:spcPct val="150000"/>
              </a:lnSpc>
            </a:pPr>
            <a:r>
              <a:rPr lang="de-DE" dirty="0"/>
              <a:t>Erkenntnis aus der Entwicklungspsychologie: Ein erfolgreicher Schuleintritt braucht kognitive und sprachliche Fähigkeiten, aber auch emotionale und motivationale Grundlagen. </a:t>
            </a:r>
            <a:endParaRPr lang="de-DE" dirty="0" smtClean="0"/>
          </a:p>
          <a:p>
            <a:pPr>
              <a:lnSpc>
                <a:spcPct val="150000"/>
              </a:lnSpc>
            </a:pPr>
            <a:r>
              <a:rPr lang="de-DE" dirty="0" smtClean="0"/>
              <a:t>Viele </a:t>
            </a:r>
            <a:r>
              <a:rPr lang="de-DE" dirty="0"/>
              <a:t>Eltern und </a:t>
            </a:r>
            <a:r>
              <a:rPr lang="de-DE" dirty="0" smtClean="0"/>
              <a:t>auch pädagogisches </a:t>
            </a:r>
            <a:r>
              <a:rPr lang="de-DE" dirty="0"/>
              <a:t>Fachpersonals </a:t>
            </a:r>
            <a:r>
              <a:rPr lang="de-DE" dirty="0" smtClean="0"/>
              <a:t>erachten das </a:t>
            </a:r>
            <a:r>
              <a:rPr lang="de-DE" dirty="0" err="1"/>
              <a:t>instruktionale</a:t>
            </a:r>
            <a:r>
              <a:rPr lang="de-DE" dirty="0"/>
              <a:t>, schulähnliche </a:t>
            </a:r>
            <a:r>
              <a:rPr lang="de-DE" dirty="0" smtClean="0"/>
              <a:t>Lernen (die explizite kognitive - mathematische und sprachliche - Förderung) als zunehmend wichtiger. </a:t>
            </a:r>
          </a:p>
          <a:p>
            <a:pPr>
              <a:lnSpc>
                <a:spcPct val="150000"/>
              </a:lnSpc>
            </a:pPr>
            <a:r>
              <a:rPr lang="de-DE" dirty="0" smtClean="0"/>
              <a:t>Aber</a:t>
            </a:r>
            <a:r>
              <a:rPr lang="de-DE" dirty="0"/>
              <a:t>: Das Spiel ist für kleine Kinder der entscheidende Entwicklungsmotor.</a:t>
            </a:r>
          </a:p>
          <a:p>
            <a:pPr>
              <a:lnSpc>
                <a:spcPct val="150000"/>
              </a:lnSpc>
            </a:pPr>
            <a:r>
              <a:rPr lang="de-DE" dirty="0" smtClean="0"/>
              <a:t> </a:t>
            </a:r>
            <a:r>
              <a:rPr lang="de-DE" dirty="0"/>
              <a:t>Im Spiel werden nicht nur kognitive, sondern auch soziale und emotionale Aspekte gefördert. </a:t>
            </a:r>
            <a:r>
              <a:rPr lang="de-DE" dirty="0" smtClean="0"/>
              <a:t>Es ist Voraussetzung für gelingende Bildungsprozesse! (Stamm 2015)</a:t>
            </a:r>
            <a:endParaRPr lang="de-DE" dirty="0"/>
          </a:p>
          <a:p>
            <a:endParaRPr lang="de-DE" dirty="0"/>
          </a:p>
        </p:txBody>
      </p:sp>
      <p:sp>
        <p:nvSpPr>
          <p:cNvPr id="5" name="Fußzeilenplatzhalter 4"/>
          <p:cNvSpPr>
            <a:spLocks noGrp="1"/>
          </p:cNvSpPr>
          <p:nvPr>
            <p:ph type="ftr" sz="quarter" idx="11"/>
          </p:nvPr>
        </p:nvSpPr>
        <p:spPr/>
        <p:txBody>
          <a:bodyPr/>
          <a:lstStyle/>
          <a:p>
            <a:r>
              <a:rPr lang="de-DE" smtClean="0"/>
              <a:t>Runder Tisch - Fraktion KG- u. US-Lehrpersonen </a:t>
            </a:r>
            <a:endParaRPr lang="de-DE"/>
          </a:p>
        </p:txBody>
      </p:sp>
      <p:sp>
        <p:nvSpPr>
          <p:cNvPr id="6" name="Foliennummernplatzhalter 5"/>
          <p:cNvSpPr>
            <a:spLocks noGrp="1"/>
          </p:cNvSpPr>
          <p:nvPr>
            <p:ph type="sldNum" sz="quarter" idx="12"/>
          </p:nvPr>
        </p:nvSpPr>
        <p:spPr/>
        <p:txBody>
          <a:bodyPr/>
          <a:lstStyle/>
          <a:p>
            <a:fld id="{BE32F928-72C9-2D4D-A798-16159941E7A7}" type="slidenum">
              <a:rPr lang="de-DE" smtClean="0"/>
              <a:t>8</a:t>
            </a:fld>
            <a:endParaRPr lang="de-DE"/>
          </a:p>
        </p:txBody>
      </p:sp>
    </p:spTree>
    <p:extLst>
      <p:ext uri="{BB962C8B-B14F-4D97-AF65-F5344CB8AC3E}">
        <p14:creationId xmlns:p14="http://schemas.microsoft.com/office/powerpoint/2010/main" val="420473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7886" y="277202"/>
            <a:ext cx="10515600" cy="848213"/>
          </a:xfrm>
        </p:spPr>
        <p:txBody>
          <a:bodyPr>
            <a:normAutofit/>
          </a:bodyPr>
          <a:lstStyle/>
          <a:p>
            <a:r>
              <a:rPr lang="de-DE" sz="3600" b="1" dirty="0" smtClean="0">
                <a:solidFill>
                  <a:srgbClr val="0432FF"/>
                </a:solidFill>
              </a:rPr>
              <a:t>Lernen und  Spielen sind keine Gegensätze</a:t>
            </a:r>
            <a:endParaRPr lang="de-DE" sz="3600" b="1" dirty="0">
              <a:solidFill>
                <a:srgbClr val="0432FF"/>
              </a:solidFill>
            </a:endParaRPr>
          </a:p>
        </p:txBody>
      </p:sp>
      <p:sp>
        <p:nvSpPr>
          <p:cNvPr id="3" name="Inhaltsplatzhalter 2"/>
          <p:cNvSpPr>
            <a:spLocks noGrp="1"/>
          </p:cNvSpPr>
          <p:nvPr>
            <p:ph idx="1"/>
          </p:nvPr>
        </p:nvSpPr>
        <p:spPr>
          <a:xfrm>
            <a:off x="703385" y="1408010"/>
            <a:ext cx="10650101" cy="5235569"/>
          </a:xfrm>
        </p:spPr>
        <p:txBody>
          <a:bodyPr>
            <a:normAutofit/>
          </a:bodyPr>
          <a:lstStyle/>
          <a:p>
            <a:pPr marL="0" indent="0">
              <a:lnSpc>
                <a:spcPct val="150000"/>
              </a:lnSpc>
              <a:buNone/>
            </a:pPr>
            <a:r>
              <a:rPr lang="de-DE" sz="2000" dirty="0" smtClean="0"/>
              <a:t>Das Spiel stellt </a:t>
            </a:r>
            <a:r>
              <a:rPr lang="de-DE" sz="2000" dirty="0"/>
              <a:t>ein zentrales und vielschichtiges Lernfeld dar, das emotionale, soziale und kognitive Prozesse </a:t>
            </a:r>
            <a:r>
              <a:rPr lang="de-DE" sz="2000" dirty="0" smtClean="0"/>
              <a:t>herausfordert</a:t>
            </a:r>
            <a:r>
              <a:rPr lang="de-DE" sz="2000" dirty="0"/>
              <a:t>. </a:t>
            </a:r>
            <a:r>
              <a:rPr lang="de-DE" sz="2000" dirty="0" smtClean="0"/>
              <a:t>Das Spiel ist lustvoll, aktivierend, stressfrei, sucht Wiederholung, Kinder werden in ihrer Aktivität intrinsisch verstärkt (vgl. Burghardt 2011).</a:t>
            </a:r>
            <a:endParaRPr lang="de-DE" sz="2000" dirty="0"/>
          </a:p>
        </p:txBody>
      </p:sp>
      <p:sp>
        <p:nvSpPr>
          <p:cNvPr id="7" name="Fußzeilenplatzhalter 6"/>
          <p:cNvSpPr>
            <a:spLocks noGrp="1"/>
          </p:cNvSpPr>
          <p:nvPr>
            <p:ph type="ftr" sz="quarter" idx="11"/>
          </p:nvPr>
        </p:nvSpPr>
        <p:spPr/>
        <p:txBody>
          <a:bodyPr/>
          <a:lstStyle/>
          <a:p>
            <a:r>
              <a:rPr lang="de-DE" smtClean="0"/>
              <a:t>Runder Tisch - Fraktion KG- u. US-Lehrpersonen </a:t>
            </a:r>
            <a:endParaRPr lang="de-DE"/>
          </a:p>
        </p:txBody>
      </p:sp>
      <p:sp>
        <p:nvSpPr>
          <p:cNvPr id="8" name="Foliennummernplatzhalter 7"/>
          <p:cNvSpPr>
            <a:spLocks noGrp="1"/>
          </p:cNvSpPr>
          <p:nvPr>
            <p:ph type="sldNum" sz="quarter" idx="12"/>
          </p:nvPr>
        </p:nvSpPr>
        <p:spPr/>
        <p:txBody>
          <a:bodyPr/>
          <a:lstStyle/>
          <a:p>
            <a:fld id="{BE32F928-72C9-2D4D-A798-16159941E7A7}" type="slidenum">
              <a:rPr lang="de-DE" smtClean="0"/>
              <a:t>9</a:t>
            </a:fld>
            <a:endParaRPr lang="de-DE"/>
          </a:p>
        </p:txBody>
      </p:sp>
    </p:spTree>
    <p:extLst>
      <p:ext uri="{BB962C8B-B14F-4D97-AF65-F5344CB8AC3E}">
        <p14:creationId xmlns:p14="http://schemas.microsoft.com/office/powerpoint/2010/main" val="12548750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2355</Words>
  <Application>Microsoft Office PowerPoint</Application>
  <PresentationFormat>Breitbild</PresentationFormat>
  <Paragraphs>269</Paragraphs>
  <Slides>26</Slides>
  <Notes>21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26</vt:i4>
      </vt:variant>
    </vt:vector>
  </HeadingPairs>
  <TitlesOfParts>
    <vt:vector size="33" baseType="lpstr">
      <vt:lpstr>Arial Unicode MS</vt:lpstr>
      <vt:lpstr>Arial</vt:lpstr>
      <vt:lpstr>Calibri</vt:lpstr>
      <vt:lpstr>Calibri Light</vt:lpstr>
      <vt:lpstr>Mangal</vt:lpstr>
      <vt:lpstr>Wingdings</vt:lpstr>
      <vt:lpstr>Office-Design</vt:lpstr>
      <vt:lpstr>PowerPoint-Präsentation</vt:lpstr>
      <vt:lpstr>Einleitung und Ausblick bezüglich Lernmodus:  Von den Entwicklungsorientierten Zugängen zu den Fachbereichen…</vt:lpstr>
      <vt:lpstr>Programm</vt:lpstr>
      <vt:lpstr>1. Gesellschaftlicher Wandel – Auswirkungen </vt:lpstr>
      <vt:lpstr>PowerPoint-Präsentation</vt:lpstr>
      <vt:lpstr>Frühe Bildung:  Der Beginn der Bildungslaufbahn wurde in den KG verlegt</vt:lpstr>
      <vt:lpstr>PowerPoint-Präsentation</vt:lpstr>
      <vt:lpstr>Frühe Bildung: „Kinder sollen früh gefördert werden!“</vt:lpstr>
      <vt:lpstr>Lernen und  Spielen sind keine Gegensätze</vt:lpstr>
      <vt:lpstr>Spielen</vt:lpstr>
      <vt:lpstr>PowerPoint-Präsentation</vt:lpstr>
      <vt:lpstr>PowerPoint-Präsentation</vt:lpstr>
      <vt:lpstr>Frühe Förderung durch das Spiel</vt:lpstr>
      <vt:lpstr>PowerPoint-Präsentation</vt:lpstr>
      <vt:lpstr>PowerPoint-Präsentation</vt:lpstr>
      <vt:lpstr>Beispiele aus „4-8“</vt:lpstr>
      <vt:lpstr>3. Übergang von den Entwicklungsbereichen zu den Fächern  </vt:lpstr>
      <vt:lpstr>Interesse an den Kulturtechniken entsteht….</vt:lpstr>
      <vt:lpstr>Mathematik</vt:lpstr>
      <vt:lpstr>Vom spielerischen Experimentieren zum Fach Musik</vt:lpstr>
      <vt:lpstr>Von fachunspezifisch zu fachspezifisch</vt:lpstr>
      <vt:lpstr>PowerPoint-Präsentation</vt:lpstr>
      <vt:lpstr>   4. Mehr Spiel auch in der Primarstufe? </vt:lpstr>
      <vt:lpstr>Spielen in der Primarschule</vt:lpstr>
      <vt:lpstr>Zusammenfassung</vt:lpstr>
      <vt:lpstr>PowerPoint-Präsentation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Office-Anwender</dc:creator>
  <cp:lastModifiedBy>Doris Engeler</cp:lastModifiedBy>
  <cp:revision>155</cp:revision>
  <cp:lastPrinted>2018-04-29T16:25:19Z</cp:lastPrinted>
  <dcterms:created xsi:type="dcterms:W3CDTF">2018-03-21T16:48:01Z</dcterms:created>
  <dcterms:modified xsi:type="dcterms:W3CDTF">2018-05-04T15:29:48Z</dcterms:modified>
</cp:coreProperties>
</file>